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7397-52AC-9C86-06DE-1E39A9968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4289F3-A549-79C8-5228-850EA53AB1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448310-7B1D-7E11-49EB-25DA93E32842}"/>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5" name="Footer Placeholder 4">
            <a:extLst>
              <a:ext uri="{FF2B5EF4-FFF2-40B4-BE49-F238E27FC236}">
                <a16:creationId xmlns:a16="http://schemas.microsoft.com/office/drawing/2014/main" id="{521F1AD5-C562-F18B-EBBA-78BCD17D7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9B0D2D-7990-64F1-6691-7C17A9C085EA}"/>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2389491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9408-9DAE-B0CA-DBCC-E3E885071B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AF1C69-3653-F4E1-EB8C-789D33522D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B820F-35D6-02DA-18BB-B1C3806C4EC6}"/>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5" name="Footer Placeholder 4">
            <a:extLst>
              <a:ext uri="{FF2B5EF4-FFF2-40B4-BE49-F238E27FC236}">
                <a16:creationId xmlns:a16="http://schemas.microsoft.com/office/drawing/2014/main" id="{293ADADE-D586-E3D7-C62F-7A3943E5A3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CE509-D5CB-0FBA-CC01-08754A173312}"/>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173746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EB2441-C5A3-B174-003C-C59CE982AC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1ABFFF-0ABD-A369-C7D3-D1CC81DB11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54B3A8-B6A9-300C-7294-CCD664979801}"/>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5" name="Footer Placeholder 4">
            <a:extLst>
              <a:ext uri="{FF2B5EF4-FFF2-40B4-BE49-F238E27FC236}">
                <a16:creationId xmlns:a16="http://schemas.microsoft.com/office/drawing/2014/main" id="{CAD6200A-D861-5946-C4C9-DE9F4800A8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9F8E43-E85A-BD84-ED6A-2113D20AFA2C}"/>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2028486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1CE-02C9-A9D7-1C80-929008485F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E5FCCD-F235-10B4-004C-FD9580B7CD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4B9528-8694-1B32-7345-034E62F6F1D3}"/>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5" name="Footer Placeholder 4">
            <a:extLst>
              <a:ext uri="{FF2B5EF4-FFF2-40B4-BE49-F238E27FC236}">
                <a16:creationId xmlns:a16="http://schemas.microsoft.com/office/drawing/2014/main" id="{53429B25-E2BB-D849-9FB8-1ED1852ECB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6B767B-B4F0-FE87-ADA6-2D65B0FDBDC4}"/>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1668913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1920C-F504-855E-DEA2-D4E524D7EE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5BB9CB-BF35-3463-2B88-A964F5872E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45E7D1-C206-4F71-9F6A-962656278984}"/>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5" name="Footer Placeholder 4">
            <a:extLst>
              <a:ext uri="{FF2B5EF4-FFF2-40B4-BE49-F238E27FC236}">
                <a16:creationId xmlns:a16="http://schemas.microsoft.com/office/drawing/2014/main" id="{7703C1B5-B71C-47BF-A0FF-4E9A0ABE19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68B88E-BA39-6D38-1D5F-03B9A4BAE4C3}"/>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374584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571D-36E1-DF51-50E5-B3A89B3519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2EC68A-0649-278C-0378-A79FEE05AC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836E18-86DA-A572-DFDC-A2F0D4BC13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942B04-00AB-9250-0075-504EDEC3376D}"/>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6" name="Footer Placeholder 5">
            <a:extLst>
              <a:ext uri="{FF2B5EF4-FFF2-40B4-BE49-F238E27FC236}">
                <a16:creationId xmlns:a16="http://schemas.microsoft.com/office/drawing/2014/main" id="{2AB0AD55-633A-A3EB-9585-25A9E1F5FF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04D719-94C8-B017-3654-83871FCF18A5}"/>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2820255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F0A7E-9CEC-E4B9-C7D2-7AEE7FF99B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139580-5B12-2E40-8213-C3EC30599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63ADD2-94B8-3675-1B41-A2CBC9CC15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A68C9F-3AC6-8296-9F78-0CBFA17582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8F7D0B-395A-67CA-3CA8-CC2D09340A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CF6B32-0835-B0CD-F11F-8F938B526E37}"/>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8" name="Footer Placeholder 7">
            <a:extLst>
              <a:ext uri="{FF2B5EF4-FFF2-40B4-BE49-F238E27FC236}">
                <a16:creationId xmlns:a16="http://schemas.microsoft.com/office/drawing/2014/main" id="{6D5D6049-0D9E-02D8-11D9-36DF0C4FF7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C0B283-810E-99D0-B755-AB11EE0C079F}"/>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156072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A8866-6E37-C88A-0858-5191250598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3029CC-91CC-236C-D785-014AB8E5910F}"/>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4" name="Footer Placeholder 3">
            <a:extLst>
              <a:ext uri="{FF2B5EF4-FFF2-40B4-BE49-F238E27FC236}">
                <a16:creationId xmlns:a16="http://schemas.microsoft.com/office/drawing/2014/main" id="{E5D328D5-39FD-3B9F-135E-17AEDA546D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FD88CB-FA8F-408F-A481-192ECA515349}"/>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2986499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A3685A-9920-F591-5002-14433E6DA704}"/>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3" name="Footer Placeholder 2">
            <a:extLst>
              <a:ext uri="{FF2B5EF4-FFF2-40B4-BE49-F238E27FC236}">
                <a16:creationId xmlns:a16="http://schemas.microsoft.com/office/drawing/2014/main" id="{EBCCA455-6DF4-DC64-B1C4-12936D0A6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9E979E-CCF0-1199-8229-C133812AB834}"/>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147499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5794-DB51-E521-D67E-D1128BA805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9C58D0-9A3C-A617-8F00-8DDE0D9FEB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E444AE-3A6C-A6CC-6A40-DAED72C255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CEE4D3-7325-0E9F-DC46-B903984D4AAB}"/>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6" name="Footer Placeholder 5">
            <a:extLst>
              <a:ext uri="{FF2B5EF4-FFF2-40B4-BE49-F238E27FC236}">
                <a16:creationId xmlns:a16="http://schemas.microsoft.com/office/drawing/2014/main" id="{B92C9338-6EC4-EA9D-0415-8FBB885B18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6C0121-F781-40BF-9A23-94A288789FF7}"/>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386786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BF7F5-54D1-69A2-A8D1-D012C70EF1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20E177-C277-9173-EAC1-48B10FBD4E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262B62-0090-69A2-55BE-79349E704B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E7DBD3-93B7-2CAA-AEC8-9E6C2CCAFF38}"/>
              </a:ext>
            </a:extLst>
          </p:cNvPr>
          <p:cNvSpPr>
            <a:spLocks noGrp="1"/>
          </p:cNvSpPr>
          <p:nvPr>
            <p:ph type="dt" sz="half" idx="10"/>
          </p:nvPr>
        </p:nvSpPr>
        <p:spPr/>
        <p:txBody>
          <a:bodyPr/>
          <a:lstStyle/>
          <a:p>
            <a:fld id="{50D327B5-E72E-417D-A3BF-EDEAAC40DCA0}" type="datetimeFigureOut">
              <a:rPr lang="en-US" smtClean="0"/>
              <a:t>8/28/2024</a:t>
            </a:fld>
            <a:endParaRPr lang="en-US"/>
          </a:p>
        </p:txBody>
      </p:sp>
      <p:sp>
        <p:nvSpPr>
          <p:cNvPr id="6" name="Footer Placeholder 5">
            <a:extLst>
              <a:ext uri="{FF2B5EF4-FFF2-40B4-BE49-F238E27FC236}">
                <a16:creationId xmlns:a16="http://schemas.microsoft.com/office/drawing/2014/main" id="{94B95940-D64F-66B1-4145-6B0CCB7A3A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85EA6-227E-EBBE-CB64-A0951B7A20D0}"/>
              </a:ext>
            </a:extLst>
          </p:cNvPr>
          <p:cNvSpPr>
            <a:spLocks noGrp="1"/>
          </p:cNvSpPr>
          <p:nvPr>
            <p:ph type="sldNum" sz="quarter" idx="12"/>
          </p:nvPr>
        </p:nvSpPr>
        <p:spPr/>
        <p:txBody>
          <a:bodyPr/>
          <a:lstStyle/>
          <a:p>
            <a:fld id="{69D665F7-F677-4274-A4F2-13BECC455779}" type="slidenum">
              <a:rPr lang="en-US" smtClean="0"/>
              <a:t>‹#›</a:t>
            </a:fld>
            <a:endParaRPr lang="en-US"/>
          </a:p>
        </p:txBody>
      </p:sp>
    </p:spTree>
    <p:extLst>
      <p:ext uri="{BB962C8B-B14F-4D97-AF65-F5344CB8AC3E}">
        <p14:creationId xmlns:p14="http://schemas.microsoft.com/office/powerpoint/2010/main" val="221909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476692-9872-ED6C-558C-4EDB04FFDA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B0B9A9-489B-84A0-1FD2-D9FA615345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885DE-3BC6-035A-C01E-F1F68328F6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327B5-E72E-417D-A3BF-EDEAAC40DCA0}" type="datetimeFigureOut">
              <a:rPr lang="en-US" smtClean="0"/>
              <a:t>8/28/2024</a:t>
            </a:fld>
            <a:endParaRPr lang="en-US"/>
          </a:p>
        </p:txBody>
      </p:sp>
      <p:sp>
        <p:nvSpPr>
          <p:cNvPr id="5" name="Footer Placeholder 4">
            <a:extLst>
              <a:ext uri="{FF2B5EF4-FFF2-40B4-BE49-F238E27FC236}">
                <a16:creationId xmlns:a16="http://schemas.microsoft.com/office/drawing/2014/main" id="{AD240606-031E-948B-3292-31AE5C65B2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EBFEFA-2B60-A11D-D367-B189A73275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665F7-F677-4274-A4F2-13BECC455779}" type="slidenum">
              <a:rPr lang="en-US" smtClean="0"/>
              <a:t>‹#›</a:t>
            </a:fld>
            <a:endParaRPr lang="en-US"/>
          </a:p>
        </p:txBody>
      </p:sp>
    </p:spTree>
    <p:extLst>
      <p:ext uri="{BB962C8B-B14F-4D97-AF65-F5344CB8AC3E}">
        <p14:creationId xmlns:p14="http://schemas.microsoft.com/office/powerpoint/2010/main" val="3303000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dusanjal.com/university/tribhuvan-university/"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14B92-B293-A44A-3780-4080B82913CD}"/>
              </a:ext>
            </a:extLst>
          </p:cNvPr>
          <p:cNvSpPr>
            <a:spLocks noGrp="1"/>
          </p:cNvSpPr>
          <p:nvPr>
            <p:ph type="ctrTitle"/>
          </p:nvPr>
        </p:nvSpPr>
        <p:spPr>
          <a:xfrm>
            <a:off x="1026943" y="309490"/>
            <a:ext cx="10550768" cy="3200474"/>
          </a:xfrm>
        </p:spPr>
        <p:txBody>
          <a:bodyPr>
            <a:noAutofit/>
          </a:bodyPr>
          <a:lstStyle/>
          <a:p>
            <a:r>
              <a:rPr lang="en-US" sz="3200" b="1" dirty="0">
                <a:effectLst/>
                <a:latin typeface="Times New Roman" panose="02020603050405020304" pitchFamily="18" charset="0"/>
                <a:cs typeface="Times New Roman" panose="02020603050405020304" pitchFamily="18" charset="0"/>
              </a:rPr>
              <a:t>Bachelor of Business Management</a:t>
            </a:r>
            <a:br>
              <a:rPr lang="en-US" sz="3200" b="1" dirty="0">
                <a:effectLst/>
                <a:latin typeface="Times New Roman" panose="02020603050405020304" pitchFamily="18" charset="0"/>
                <a:cs typeface="Times New Roman" panose="02020603050405020304" pitchFamily="18" charset="0"/>
              </a:rPr>
            </a:br>
            <a:r>
              <a:rPr lang="en-US" sz="3200" dirty="0">
                <a:effectLst/>
                <a:latin typeface="Times New Roman" panose="02020603050405020304" pitchFamily="18" charset="0"/>
                <a:cs typeface="Times New Roman" panose="02020603050405020304" pitchFamily="18" charset="0"/>
              </a:rPr>
              <a:t>BBM ·</a:t>
            </a:r>
            <a:br>
              <a:rPr lang="en-US" sz="3200" dirty="0">
                <a:effectLst/>
                <a:latin typeface="Times New Roman" panose="02020603050405020304" pitchFamily="18" charset="0"/>
                <a:cs typeface="Times New Roman" panose="02020603050405020304" pitchFamily="18" charset="0"/>
              </a:rPr>
            </a:br>
            <a:r>
              <a:rPr lang="en-US" sz="3200" dirty="0">
                <a:effectLst/>
                <a:latin typeface="Times New Roman" panose="02020603050405020304" pitchFamily="18" charset="0"/>
                <a:cs typeface="Times New Roman" panose="02020603050405020304" pitchFamily="18" charset="0"/>
                <a:hlinkClick r:id="rId2"/>
              </a:rPr>
              <a:t>Tribhuvan University</a:t>
            </a:r>
            <a:br>
              <a:rPr lang="en-US" sz="3200" dirty="0">
                <a:effectLst/>
                <a:latin typeface="Times New Roman" panose="02020603050405020304" pitchFamily="18" charset="0"/>
                <a:cs typeface="Times New Roman" panose="02020603050405020304" pitchFamily="18" charset="0"/>
              </a:rPr>
            </a:br>
            <a:r>
              <a:rPr lang="en-US" sz="3200" b="0" i="0" dirty="0">
                <a:solidFill>
                  <a:srgbClr val="4B5563"/>
                </a:solidFill>
                <a:effectLst/>
                <a:latin typeface="Times New Roman" panose="02020603050405020304" pitchFamily="18" charset="0"/>
                <a:cs typeface="Times New Roman" panose="02020603050405020304" pitchFamily="18" charset="0"/>
              </a:rPr>
              <a:t>Bachelors</a:t>
            </a:r>
            <a:br>
              <a:rPr lang="en-US" sz="3200" b="0" i="0" dirty="0">
                <a:solidFill>
                  <a:srgbClr val="4B5563"/>
                </a:solidFill>
                <a:effectLst/>
                <a:latin typeface="Times New Roman" panose="02020603050405020304" pitchFamily="18" charset="0"/>
                <a:cs typeface="Times New Roman" panose="02020603050405020304" pitchFamily="18" charset="0"/>
              </a:rPr>
            </a:br>
            <a:r>
              <a:rPr lang="en-US" sz="3200" b="0" i="0" dirty="0">
                <a:solidFill>
                  <a:srgbClr val="4B5563"/>
                </a:solidFill>
                <a:effectLst/>
                <a:latin typeface="Times New Roman" panose="02020603050405020304" pitchFamily="18" charset="0"/>
                <a:cs typeface="Times New Roman" panose="02020603050405020304" pitchFamily="18" charset="0"/>
              </a:rPr>
              <a:t>·</a:t>
            </a:r>
            <a:br>
              <a:rPr lang="en-US" sz="3200" b="0" i="0" dirty="0">
                <a:solidFill>
                  <a:srgbClr val="4B5563"/>
                </a:solidFill>
                <a:effectLst/>
                <a:latin typeface="Times New Roman" panose="02020603050405020304" pitchFamily="18" charset="0"/>
                <a:cs typeface="Times New Roman" panose="02020603050405020304" pitchFamily="18" charset="0"/>
              </a:rPr>
            </a:br>
            <a:r>
              <a:rPr lang="en-US" sz="3200" b="0" i="0" dirty="0">
                <a:solidFill>
                  <a:srgbClr val="4B5563"/>
                </a:solidFill>
                <a:effectLst/>
                <a:latin typeface="Times New Roman" panose="02020603050405020304" pitchFamily="18" charset="0"/>
                <a:cs typeface="Times New Roman" panose="02020603050405020304" pitchFamily="18" charset="0"/>
              </a:rPr>
              <a:t>4 years</a:t>
            </a:r>
            <a:br>
              <a:rPr lang="en-US" sz="3200" b="0" i="0" dirty="0">
                <a:solidFill>
                  <a:srgbClr val="4B5563"/>
                </a:solidFill>
                <a:effectLst/>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1AA30C9-672F-702E-3310-D6FBF4A08759}"/>
              </a:ext>
            </a:extLst>
          </p:cNvPr>
          <p:cNvSpPr>
            <a:spLocks noGrp="1"/>
          </p:cNvSpPr>
          <p:nvPr>
            <p:ph type="subTitle" idx="1"/>
          </p:nvPr>
        </p:nvSpPr>
        <p:spPr>
          <a:xfrm>
            <a:off x="520505" y="3602037"/>
            <a:ext cx="11268221" cy="2475205"/>
          </a:xfrm>
        </p:spPr>
        <p:txBody>
          <a:bodyPr/>
          <a:lstStyle/>
          <a:p>
            <a:pPr>
              <a:lnSpc>
                <a:spcPct val="150000"/>
              </a:lnSpc>
            </a:pPr>
            <a:r>
              <a:rPr lang="en-US" b="0" i="0" dirty="0">
                <a:solidFill>
                  <a:srgbClr val="374151"/>
                </a:solidFill>
                <a:effectLst/>
                <a:latin typeface="Times New Roman" panose="02020603050405020304" pitchFamily="18" charset="0"/>
                <a:cs typeface="Times New Roman" panose="02020603050405020304" pitchFamily="18" charset="0"/>
              </a:rPr>
              <a:t>The Bachelor of Business Management (BBM) program of Tribhuvan University spans 4 years and is divided into 8 semesters. With a total of 120 credit hours, the program is taught in 65 institutions.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0525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704F434-B60C-4B48-B349-A7E0F653887B}"/>
              </a:ext>
            </a:extLst>
          </p:cNvPr>
          <p:cNvSpPr txBox="1"/>
          <p:nvPr/>
        </p:nvSpPr>
        <p:spPr>
          <a:xfrm>
            <a:off x="1012874" y="478302"/>
            <a:ext cx="10466363" cy="6526915"/>
          </a:xfrm>
          <a:prstGeom prst="rect">
            <a:avLst/>
          </a:prstGeom>
          <a:noFill/>
        </p:spPr>
        <p:txBody>
          <a:bodyPr wrap="square" rtlCol="0">
            <a:spAutoFit/>
          </a:bodyPr>
          <a:lstStyle/>
          <a:p>
            <a:pPr marL="75565" marR="0">
              <a:spcBef>
                <a:spcPts val="330"/>
              </a:spcBef>
              <a:spcAft>
                <a:spcPts val="0"/>
              </a:spcAft>
            </a:pPr>
            <a:r>
              <a:rPr lang="en-US" sz="1800" i="1" dirty="0">
                <a:effectLst/>
                <a:latin typeface="Times New Roman" panose="02020603050405020304" pitchFamily="18" charset="0"/>
                <a:ea typeface="Times New Roman" panose="02020603050405020304" pitchFamily="18" charset="0"/>
              </a:rPr>
              <a:t>Title</a:t>
            </a:r>
            <a:r>
              <a:rPr lang="en-US" sz="1800" i="1" spc="-25" dirty="0">
                <a:effectLst/>
                <a:latin typeface="Times New Roman" panose="02020603050405020304" pitchFamily="18" charset="0"/>
                <a:ea typeface="Times New Roman" panose="02020603050405020304" pitchFamily="18" charset="0"/>
              </a:rPr>
              <a:t> </a:t>
            </a:r>
            <a:r>
              <a:rPr lang="en-US" sz="1800" i="1" spc="-20" dirty="0">
                <a:effectLst/>
                <a:latin typeface="Times New Roman" panose="02020603050405020304" pitchFamily="18" charset="0"/>
                <a:ea typeface="Times New Roman" panose="02020603050405020304" pitchFamily="18" charset="0"/>
              </a:rPr>
              <a:t>Page</a:t>
            </a:r>
            <a:endParaRPr lang="en-US" sz="1800" dirty="0">
              <a:effectLst/>
              <a:latin typeface="Times New Roman" panose="02020603050405020304" pitchFamily="18" charset="0"/>
              <a:ea typeface="Times New Roman" panose="02020603050405020304" pitchFamily="18" charset="0"/>
            </a:endParaRPr>
          </a:p>
          <a:p>
            <a:pPr marL="0" marR="0">
              <a:spcBef>
                <a:spcPts val="115"/>
              </a:spcBef>
              <a:spcAft>
                <a:spcPts val="0"/>
              </a:spcAft>
            </a:pPr>
            <a:r>
              <a:rPr lang="en-US" sz="1800" i="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1962785" marR="1962785" algn="ctr">
              <a:spcBef>
                <a:spcPts val="5"/>
              </a:spcBef>
              <a:spcAft>
                <a:spcPts val="0"/>
              </a:spcAft>
            </a:pPr>
            <a:r>
              <a:rPr lang="en-US" sz="1800" i="1" dirty="0">
                <a:effectLst/>
                <a:latin typeface="Times New Roman" panose="02020603050405020304" pitchFamily="18" charset="0"/>
                <a:ea typeface="Times New Roman" panose="02020603050405020304" pitchFamily="18" charset="0"/>
              </a:rPr>
              <a:t>AN</a:t>
            </a:r>
            <a:r>
              <a:rPr lang="en-US" sz="1800" i="1" spc="-7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INTERNSHIP</a:t>
            </a:r>
            <a:r>
              <a:rPr lang="en-US" sz="1800" i="1" spc="-7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REPORT </a:t>
            </a:r>
            <a:r>
              <a:rPr lang="en-US" sz="1800" i="1" spc="-30" dirty="0">
                <a:effectLst/>
                <a:latin typeface="Times New Roman" panose="02020603050405020304" pitchFamily="18" charset="0"/>
                <a:ea typeface="Times New Roman" panose="02020603050405020304" pitchFamily="18" charset="0"/>
              </a:rPr>
              <a:t>ON</a:t>
            </a:r>
            <a:endParaRPr lang="en-US" sz="1800" dirty="0">
              <a:effectLst/>
              <a:latin typeface="Times New Roman" panose="02020603050405020304" pitchFamily="18" charset="0"/>
              <a:ea typeface="Times New Roman" panose="02020603050405020304" pitchFamily="18" charset="0"/>
            </a:endParaRPr>
          </a:p>
          <a:p>
            <a:pPr marL="915670" marR="923925" algn="ctr">
              <a:spcBef>
                <a:spcPts val="1190"/>
              </a:spcBef>
              <a:spcAft>
                <a:spcPts val="0"/>
              </a:spcAft>
            </a:pPr>
            <a:r>
              <a:rPr lang="en-US" sz="1800" b="1" dirty="0">
                <a:effectLst/>
                <a:latin typeface="Times New Roman" panose="02020603050405020304" pitchFamily="18" charset="0"/>
                <a:ea typeface="Times New Roman" panose="02020603050405020304" pitchFamily="18" charset="0"/>
              </a:rPr>
              <a:t>TITLE</a:t>
            </a:r>
            <a:r>
              <a:rPr lang="en-US" sz="1800" b="1" spc="-6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OF</a:t>
            </a:r>
            <a:r>
              <a:rPr lang="en-US" sz="1800" b="1" spc="-3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THE</a:t>
            </a:r>
            <a:r>
              <a:rPr lang="en-US" sz="1800" b="1" spc="-2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SUMMER</a:t>
            </a:r>
            <a:r>
              <a:rPr lang="en-US" sz="1800" b="1" spc="-3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PROJECT</a:t>
            </a:r>
            <a:r>
              <a:rPr lang="en-US" sz="1800" b="1" spc="-30" dirty="0">
                <a:effectLst/>
                <a:latin typeface="Times New Roman" panose="02020603050405020304" pitchFamily="18" charset="0"/>
                <a:ea typeface="Times New Roman" panose="02020603050405020304" pitchFamily="18" charset="0"/>
              </a:rPr>
              <a:t> </a:t>
            </a:r>
            <a:r>
              <a:rPr lang="en-US" sz="1800" b="1" spc="-10" dirty="0">
                <a:effectLst/>
                <a:latin typeface="Times New Roman" panose="02020603050405020304" pitchFamily="18" charset="0"/>
                <a:ea typeface="Times New Roman" panose="02020603050405020304" pitchFamily="18" charset="0"/>
              </a:rPr>
              <a:t>REPORT</a:t>
            </a:r>
            <a:endParaRPr lang="en-US" sz="18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2223135" marR="2232660" indent="2540" algn="ctr">
              <a:lnSpc>
                <a:spcPct val="105000"/>
              </a:lnSpc>
              <a:spcBef>
                <a:spcPts val="0"/>
              </a:spcBef>
              <a:spcAft>
                <a:spcPts val="0"/>
              </a:spcAft>
            </a:pPr>
            <a:r>
              <a:rPr lang="en-US" sz="1800" b="1" dirty="0">
                <a:effectLst/>
                <a:latin typeface="Times New Roman" panose="02020603050405020304" pitchFamily="18" charset="0"/>
                <a:ea typeface="Times New Roman" panose="02020603050405020304" pitchFamily="18" charset="0"/>
              </a:rPr>
              <a:t>Submitted</a:t>
            </a:r>
            <a:r>
              <a:rPr lang="en-US" sz="1800" b="1" spc="-2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by: </a:t>
            </a:r>
          </a:p>
          <a:p>
            <a:pPr marL="2223135" marR="2232660" indent="2540" algn="ctr">
              <a:lnSpc>
                <a:spcPct val="105000"/>
              </a:lnSpc>
              <a:spcBef>
                <a:spcPts val="0"/>
              </a:spcBef>
              <a:spcAft>
                <a:spcPts val="0"/>
              </a:spcAft>
            </a:pPr>
            <a:r>
              <a:rPr lang="en-US" sz="1800" b="1" spc="-10" dirty="0">
                <a:effectLst/>
                <a:latin typeface="Times New Roman" panose="02020603050405020304" pitchFamily="18" charset="0"/>
                <a:ea typeface="Times New Roman" panose="02020603050405020304" pitchFamily="18" charset="0"/>
              </a:rPr>
              <a:t>Student’s</a:t>
            </a:r>
            <a:r>
              <a:rPr lang="en-US" sz="1800" b="1" spc="-65" dirty="0">
                <a:effectLst/>
                <a:latin typeface="Times New Roman" panose="02020603050405020304" pitchFamily="18" charset="0"/>
                <a:ea typeface="Times New Roman" panose="02020603050405020304" pitchFamily="18" charset="0"/>
              </a:rPr>
              <a:t> </a:t>
            </a:r>
            <a:r>
              <a:rPr lang="en-US" sz="1800" b="1" spc="-10" dirty="0">
                <a:effectLst/>
                <a:latin typeface="Times New Roman" panose="02020603050405020304" pitchFamily="18" charset="0"/>
                <a:ea typeface="Times New Roman" panose="02020603050405020304" pitchFamily="18" charset="0"/>
              </a:rPr>
              <a:t>Full</a:t>
            </a:r>
            <a:r>
              <a:rPr lang="en-US" sz="1800" b="1" spc="-65" dirty="0">
                <a:effectLst/>
                <a:latin typeface="Times New Roman" panose="02020603050405020304" pitchFamily="18" charset="0"/>
                <a:ea typeface="Times New Roman" panose="02020603050405020304" pitchFamily="18" charset="0"/>
              </a:rPr>
              <a:t> </a:t>
            </a:r>
            <a:r>
              <a:rPr lang="en-US" sz="1800" b="1" spc="-10" dirty="0">
                <a:effectLst/>
                <a:latin typeface="Times New Roman" panose="02020603050405020304" pitchFamily="18" charset="0"/>
                <a:ea typeface="Times New Roman" panose="02020603050405020304" pitchFamily="18" charset="0"/>
              </a:rPr>
              <a:t>Name </a:t>
            </a:r>
          </a:p>
          <a:p>
            <a:pPr marL="2223135" marR="2232660" indent="2540" algn="ctr">
              <a:lnSpc>
                <a:spcPct val="10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National College</a:t>
            </a:r>
          </a:p>
          <a:p>
            <a:pPr marL="2223135" marR="2232660" indent="2540" algn="ctr">
              <a:lnSpc>
                <a:spcPct val="10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Roll No.</a:t>
            </a:r>
          </a:p>
          <a:p>
            <a:pPr marL="2223135" marR="2232660" indent="2540" algn="ctr">
              <a:lnSpc>
                <a:spcPct val="105000"/>
              </a:lnSpc>
            </a:pPr>
            <a:r>
              <a:rPr lang="en-US" sz="1800" dirty="0">
                <a:effectLst/>
                <a:latin typeface="Times New Roman" panose="02020603050405020304" pitchFamily="18" charset="0"/>
                <a:ea typeface="Times New Roman" panose="02020603050405020304" pitchFamily="18" charset="0"/>
              </a:rPr>
              <a:t>T.U.</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Registration</a:t>
            </a:r>
            <a:r>
              <a:rPr lang="en-US" sz="1800" spc="-10" dirty="0">
                <a:effectLst/>
                <a:latin typeface="Times New Roman" panose="02020603050405020304" pitchFamily="18" charset="0"/>
                <a:ea typeface="Times New Roman" panose="02020603050405020304" pitchFamily="18" charset="0"/>
              </a:rPr>
              <a:t> </a:t>
            </a:r>
            <a:r>
              <a:rPr lang="en-US" sz="1800" spc="-20" dirty="0">
                <a:effectLst/>
                <a:latin typeface="Times New Roman" panose="02020603050405020304" pitchFamily="18" charset="0"/>
                <a:ea typeface="Times New Roman" panose="02020603050405020304" pitchFamily="18" charset="0"/>
              </a:rPr>
              <a:t>No.:</a:t>
            </a:r>
          </a:p>
          <a:p>
            <a:pPr marL="2223135" marR="2232660" indent="2540" algn="ctr">
              <a:lnSpc>
                <a:spcPct val="105000"/>
              </a:lnSpc>
            </a:pPr>
            <a:endParaRPr lang="en-US" b="1" i="1" spc="-20" dirty="0">
              <a:latin typeface="Times New Roman" panose="02020603050405020304" pitchFamily="18" charset="0"/>
              <a:ea typeface="Times New Roman" panose="02020603050405020304" pitchFamily="18" charset="0"/>
            </a:endParaRPr>
          </a:p>
          <a:p>
            <a:pPr marL="2223135" marR="2232660" indent="2540" algn="ctr">
              <a:lnSpc>
                <a:spcPct val="105000"/>
              </a:lnSpc>
            </a:pPr>
            <a:r>
              <a:rPr lang="en-US" sz="1800" b="1" i="1" dirty="0">
                <a:effectLst/>
                <a:latin typeface="Times New Roman" panose="02020603050405020304" pitchFamily="18" charset="0"/>
                <a:ea typeface="Times New Roman" panose="02020603050405020304" pitchFamily="18" charset="0"/>
              </a:rPr>
              <a:t>     Submitted</a:t>
            </a:r>
            <a:r>
              <a:rPr lang="en-US" sz="1800" b="1" i="1" spc="-45" dirty="0">
                <a:effectLst/>
                <a:latin typeface="Times New Roman" panose="02020603050405020304" pitchFamily="18" charset="0"/>
                <a:ea typeface="Times New Roman" panose="02020603050405020304" pitchFamily="18" charset="0"/>
              </a:rPr>
              <a:t> </a:t>
            </a:r>
            <a:r>
              <a:rPr lang="en-US" sz="1800" b="1" i="1" spc="-25" dirty="0">
                <a:effectLst/>
                <a:latin typeface="Times New Roman" panose="02020603050405020304" pitchFamily="18" charset="0"/>
                <a:ea typeface="Times New Roman" panose="02020603050405020304" pitchFamily="18" charset="0"/>
              </a:rPr>
              <a:t>to</a:t>
            </a:r>
            <a:endParaRPr lang="en-US" sz="1800" dirty="0">
              <a:effectLst/>
              <a:latin typeface="Times New Roman" panose="02020603050405020304" pitchFamily="18" charset="0"/>
              <a:ea typeface="Times New Roman" panose="02020603050405020304" pitchFamily="18" charset="0"/>
            </a:endParaRPr>
          </a:p>
          <a:p>
            <a:pPr marL="2038985" marR="1835785" indent="316865" algn="ctr">
              <a:spcBef>
                <a:spcPts val="5"/>
              </a:spcBef>
              <a:spcAft>
                <a:spcPts val="0"/>
              </a:spcAft>
            </a:pPr>
            <a:r>
              <a:rPr lang="en-US" sz="1800" dirty="0">
                <a:effectLst/>
                <a:latin typeface="Times New Roman" panose="02020603050405020304" pitchFamily="18" charset="0"/>
                <a:ea typeface="Times New Roman" panose="02020603050405020304" pitchFamily="18" charset="0"/>
              </a:rPr>
              <a:t>Office of Dean</a:t>
            </a:r>
          </a:p>
          <a:p>
            <a:pPr marL="2038985" marR="1835785" indent="316865" algn="ctr">
              <a:spcBef>
                <a:spcPts val="5"/>
              </a:spcBef>
              <a:spcAft>
                <a:spcPts val="0"/>
              </a:spcAft>
            </a:pPr>
            <a:r>
              <a:rPr lang="en-US" sz="1800" dirty="0">
                <a:effectLst/>
                <a:latin typeface="Times New Roman" panose="02020603050405020304" pitchFamily="18" charset="0"/>
                <a:ea typeface="Times New Roman" panose="02020603050405020304" pitchFamily="18" charset="0"/>
              </a:rPr>
              <a:t> Faculty</a:t>
            </a:r>
            <a:r>
              <a:rPr lang="en-US" sz="1800" spc="-9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Management</a:t>
            </a:r>
          </a:p>
          <a:p>
            <a:pPr marL="2038985" marR="1835785" indent="316865" algn="ctr">
              <a:spcBef>
                <a:spcPts val="5"/>
              </a:spcBef>
              <a:spcAft>
                <a:spcPts val="0"/>
              </a:spcAft>
            </a:pPr>
            <a:r>
              <a:rPr lang="en-US" sz="1800" dirty="0">
                <a:effectLst/>
                <a:latin typeface="Times New Roman" panose="02020603050405020304" pitchFamily="18" charset="0"/>
                <a:ea typeface="Times New Roman" panose="02020603050405020304" pitchFamily="18" charset="0"/>
              </a:rPr>
              <a:t> Tribhuvan University</a:t>
            </a:r>
          </a:p>
          <a:p>
            <a:pPr marL="0" marR="0" algn="ctr">
              <a:spcBef>
                <a:spcPts val="645"/>
              </a:spcBef>
              <a:spcAft>
                <a:spcPts val="0"/>
              </a:spcAft>
            </a:pPr>
            <a:endParaRPr lang="en-US" sz="1800" dirty="0">
              <a:effectLst/>
              <a:latin typeface="Times New Roman" panose="02020603050405020304" pitchFamily="18" charset="0"/>
              <a:ea typeface="Times New Roman" panose="02020603050405020304" pitchFamily="18" charset="0"/>
            </a:endParaRPr>
          </a:p>
          <a:p>
            <a:pPr marL="942340" marR="923925" algn="ctr">
              <a:spcBef>
                <a:spcPts val="0"/>
              </a:spcBef>
              <a:spcAft>
                <a:spcPts val="0"/>
              </a:spcAft>
            </a:pPr>
            <a:r>
              <a:rPr lang="en-US" sz="1800" i="1" dirty="0">
                <a:effectLst/>
                <a:latin typeface="Times New Roman" panose="02020603050405020304" pitchFamily="18" charset="0"/>
                <a:ea typeface="Times New Roman" panose="02020603050405020304" pitchFamily="18" charset="0"/>
              </a:rPr>
              <a:t>In</a:t>
            </a:r>
            <a:r>
              <a:rPr lang="en-US" sz="1800" i="1" spc="-6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the</a:t>
            </a:r>
            <a:r>
              <a:rPr lang="en-US" sz="1800" i="1" spc="-7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partial</a:t>
            </a:r>
            <a:r>
              <a:rPr lang="en-US" sz="1800" i="1" spc="-5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fulfillment</a:t>
            </a:r>
            <a:r>
              <a:rPr lang="en-US" sz="1800" i="1" spc="-4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of</a:t>
            </a:r>
            <a:r>
              <a:rPr lang="en-US" sz="1800" i="1" spc="-4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the</a:t>
            </a:r>
            <a:r>
              <a:rPr lang="en-US" sz="1800" i="1" spc="-5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requirements</a:t>
            </a:r>
            <a:r>
              <a:rPr lang="en-US" sz="1800" i="1" spc="-5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for</a:t>
            </a:r>
            <a:r>
              <a:rPr lang="en-US" sz="1800" i="1" spc="-4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the</a:t>
            </a:r>
            <a:r>
              <a:rPr lang="en-US" sz="1800" i="1" spc="-55"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degree</a:t>
            </a:r>
            <a:r>
              <a:rPr lang="en-US" sz="1800" i="1" spc="-55" dirty="0">
                <a:effectLst/>
                <a:latin typeface="Times New Roman" panose="02020603050405020304" pitchFamily="18" charset="0"/>
                <a:ea typeface="Times New Roman" panose="02020603050405020304" pitchFamily="18" charset="0"/>
              </a:rPr>
              <a:t> </a:t>
            </a:r>
            <a:r>
              <a:rPr lang="en-US" sz="1800" i="1" spc="-25" dirty="0">
                <a:effectLst/>
                <a:latin typeface="Times New Roman" panose="02020603050405020304" pitchFamily="18" charset="0"/>
                <a:ea typeface="Times New Roman" panose="02020603050405020304" pitchFamily="18" charset="0"/>
              </a:rPr>
              <a:t>of</a:t>
            </a:r>
            <a:endParaRPr lang="en-US" sz="1800" dirty="0">
              <a:effectLst/>
              <a:latin typeface="Times New Roman" panose="02020603050405020304" pitchFamily="18" charset="0"/>
              <a:ea typeface="Times New Roman" panose="02020603050405020304" pitchFamily="18" charset="0"/>
            </a:endParaRPr>
          </a:p>
          <a:p>
            <a:pPr marL="441960" marR="0" algn="ctr">
              <a:spcBef>
                <a:spcPts val="0"/>
              </a:spcBef>
              <a:spcAft>
                <a:spcPts val="0"/>
              </a:spcAft>
            </a:pPr>
            <a:r>
              <a:rPr lang="en-US" sz="1800" b="1" spc="-10" dirty="0">
                <a:effectLst/>
                <a:latin typeface="Times New Roman" panose="02020603050405020304" pitchFamily="18" charset="0"/>
                <a:ea typeface="Times New Roman" panose="02020603050405020304" pitchFamily="18" charset="0"/>
              </a:rPr>
              <a:t>Bachelor</a:t>
            </a:r>
            <a:r>
              <a:rPr lang="en-US" sz="1800" b="1" spc="-30" dirty="0">
                <a:effectLst/>
                <a:latin typeface="Times New Roman" panose="02020603050405020304" pitchFamily="18" charset="0"/>
                <a:ea typeface="Times New Roman" panose="02020603050405020304" pitchFamily="18" charset="0"/>
              </a:rPr>
              <a:t> </a:t>
            </a:r>
            <a:r>
              <a:rPr lang="en-US" sz="1800" b="1" spc="-10" dirty="0">
                <a:effectLst/>
                <a:latin typeface="Times New Roman" panose="02020603050405020304" pitchFamily="18" charset="0"/>
                <a:ea typeface="Times New Roman" panose="02020603050405020304" pitchFamily="18" charset="0"/>
              </a:rPr>
              <a:t>of</a:t>
            </a:r>
            <a:r>
              <a:rPr lang="en-US" sz="1800" b="1" spc="5" dirty="0">
                <a:effectLst/>
                <a:latin typeface="Times New Roman" panose="02020603050405020304" pitchFamily="18" charset="0"/>
                <a:ea typeface="Times New Roman" panose="02020603050405020304" pitchFamily="18" charset="0"/>
              </a:rPr>
              <a:t> </a:t>
            </a:r>
            <a:r>
              <a:rPr lang="en-US" sz="1800" b="1" spc="-10" dirty="0">
                <a:effectLst/>
                <a:latin typeface="Times New Roman" panose="02020603050405020304" pitchFamily="18" charset="0"/>
                <a:ea typeface="Times New Roman" panose="02020603050405020304" pitchFamily="18" charset="0"/>
              </a:rPr>
              <a:t>Business</a:t>
            </a:r>
            <a:r>
              <a:rPr lang="en-US" sz="1800" b="1" dirty="0">
                <a:effectLst/>
                <a:latin typeface="Times New Roman" panose="02020603050405020304" pitchFamily="18" charset="0"/>
                <a:ea typeface="Times New Roman" panose="02020603050405020304" pitchFamily="18" charset="0"/>
              </a:rPr>
              <a:t> </a:t>
            </a:r>
            <a:r>
              <a:rPr lang="en-US" sz="1800" b="1" spc="-10" dirty="0">
                <a:effectLst/>
                <a:latin typeface="Times New Roman" panose="02020603050405020304" pitchFamily="18" charset="0"/>
                <a:ea typeface="Times New Roman" panose="02020603050405020304" pitchFamily="18" charset="0"/>
              </a:rPr>
              <a:t>Management (BBM)</a:t>
            </a:r>
            <a:endParaRPr lang="en-US" sz="1800" b="1"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2373630" marR="2386330" algn="ctr">
              <a:spcBef>
                <a:spcPts val="5"/>
              </a:spcBef>
              <a:spcAft>
                <a:spcPts val="0"/>
              </a:spcAft>
            </a:pPr>
            <a:r>
              <a:rPr lang="en-US" sz="1800" spc="-10" dirty="0">
                <a:effectLst/>
                <a:latin typeface="Times New Roman" panose="02020603050405020304" pitchFamily="18" charset="0"/>
                <a:ea typeface="Times New Roman" panose="02020603050405020304" pitchFamily="18" charset="0"/>
              </a:rPr>
              <a:t>              Place</a:t>
            </a:r>
          </a:p>
          <a:p>
            <a:pPr marL="2373630" marR="2386330" algn="ctr">
              <a:spcBef>
                <a:spcPts val="5"/>
              </a:spcBef>
              <a:spcAft>
                <a:spcPts val="0"/>
              </a:spcAft>
            </a:pPr>
            <a:r>
              <a:rPr lang="en-US" sz="1800" spc="-10" dirty="0">
                <a:effectLst/>
                <a:latin typeface="Times New Roman" panose="02020603050405020304" pitchFamily="18" charset="0"/>
                <a:ea typeface="Times New Roman" panose="02020603050405020304" pitchFamily="18" charset="0"/>
              </a:rPr>
              <a:t>                </a:t>
            </a:r>
            <a:r>
              <a:rPr lang="en-US" sz="1800" spc="-20" dirty="0">
                <a:effectLst/>
                <a:latin typeface="Times New Roman" panose="02020603050405020304" pitchFamily="18" charset="0"/>
                <a:ea typeface="Times New Roman" panose="02020603050405020304" pitchFamily="18" charset="0"/>
              </a:rPr>
              <a:t>Month/Year</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066277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8831B78-B994-AE9E-B70A-EA965E591B38}"/>
              </a:ext>
            </a:extLst>
          </p:cNvPr>
          <p:cNvSpPr txBox="1"/>
          <p:nvPr/>
        </p:nvSpPr>
        <p:spPr>
          <a:xfrm>
            <a:off x="1322364" y="-112542"/>
            <a:ext cx="10199076" cy="6642844"/>
          </a:xfrm>
          <a:prstGeom prst="rect">
            <a:avLst/>
          </a:prstGeom>
          <a:noFill/>
        </p:spPr>
        <p:txBody>
          <a:bodyPr wrap="square" rtlCol="0">
            <a:spAutoFit/>
          </a:bodyPr>
          <a:lstStyle/>
          <a:p>
            <a:pPr marL="0" marR="0">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a:p>
            <a:pPr marL="1304290" marR="1313815" algn="ctr">
              <a:lnSpc>
                <a:spcPts val="1375"/>
              </a:lnSpc>
              <a:spcBef>
                <a:spcPts val="425"/>
              </a:spcBef>
              <a:spcAft>
                <a:spcPts val="0"/>
              </a:spcAft>
            </a:pPr>
            <a:r>
              <a:rPr lang="en-US" sz="2400" b="1" dirty="0">
                <a:effectLst/>
                <a:latin typeface="Times New Roman" panose="02020603050405020304" pitchFamily="18" charset="0"/>
                <a:ea typeface="Times New Roman" panose="02020603050405020304" pitchFamily="18" charset="0"/>
              </a:rPr>
              <a:t>STUDENT</a:t>
            </a:r>
            <a:r>
              <a:rPr lang="en-US" sz="2400" b="1" spc="-65" dirty="0">
                <a:effectLst/>
                <a:latin typeface="Times New Roman" panose="02020603050405020304" pitchFamily="18" charset="0"/>
                <a:ea typeface="Times New Roman" panose="02020603050405020304" pitchFamily="18" charset="0"/>
              </a:rPr>
              <a:t> </a:t>
            </a:r>
            <a:r>
              <a:rPr lang="en-US" sz="2400" b="1" spc="-10" dirty="0">
                <a:effectLst/>
                <a:latin typeface="Times New Roman" panose="02020603050405020304" pitchFamily="18" charset="0"/>
                <a:ea typeface="Times New Roman" panose="02020603050405020304" pitchFamily="18" charset="0"/>
              </a:rPr>
              <a:t>DECLARATION</a:t>
            </a:r>
          </a:p>
          <a:p>
            <a:pPr marL="1304290" marR="1313815" algn="ctr">
              <a:lnSpc>
                <a:spcPts val="1375"/>
              </a:lnSpc>
              <a:spcBef>
                <a:spcPts val="425"/>
              </a:spcBef>
              <a:spcAft>
                <a:spcPts val="0"/>
              </a:spcAft>
            </a:pPr>
            <a:endParaRPr lang="en-US" sz="2400" b="1" dirty="0">
              <a:effectLst/>
              <a:latin typeface="Times New Roman" panose="02020603050405020304" pitchFamily="18" charset="0"/>
              <a:ea typeface="Times New Roman" panose="02020603050405020304" pitchFamily="18" charset="0"/>
            </a:endParaRPr>
          </a:p>
          <a:p>
            <a:pPr marL="24130" marR="0" algn="ctr">
              <a:lnSpc>
                <a:spcPts val="1375"/>
              </a:lnSpc>
              <a:spcBef>
                <a:spcPts val="0"/>
              </a:spcBef>
              <a:spcAft>
                <a:spcPts val="0"/>
              </a:spcAft>
            </a:pPr>
            <a:r>
              <a:rPr lang="en-US" sz="2400" dirty="0">
                <a:effectLst/>
                <a:latin typeface="Times New Roman" panose="02020603050405020304" pitchFamily="18" charset="0"/>
                <a:ea typeface="Times New Roman" panose="02020603050405020304" pitchFamily="18" charset="0"/>
              </a:rPr>
              <a:t>(On</a:t>
            </a:r>
            <a:r>
              <a:rPr lang="en-US" sz="2400" spc="-4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plain</a:t>
            </a:r>
            <a:r>
              <a:rPr lang="en-US" sz="2400" spc="-30" dirty="0">
                <a:effectLst/>
                <a:latin typeface="Times New Roman" panose="02020603050405020304" pitchFamily="18" charset="0"/>
                <a:ea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rPr>
              <a:t>paper)</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 </a:t>
            </a:r>
          </a:p>
          <a:p>
            <a:pPr marL="0" marR="0">
              <a:spcBef>
                <a:spcPts val="10"/>
              </a:spcBef>
              <a:spcAft>
                <a:spcPts val="0"/>
              </a:spcAft>
            </a:pPr>
            <a:r>
              <a:rPr lang="en-US" sz="2400" dirty="0">
                <a:effectLst/>
                <a:latin typeface="Times New Roman" panose="02020603050405020304" pitchFamily="18" charset="0"/>
                <a:ea typeface="Times New Roman" panose="02020603050405020304" pitchFamily="18" charset="0"/>
              </a:rPr>
              <a:t> </a:t>
            </a:r>
          </a:p>
          <a:p>
            <a:pPr marL="139700" marR="149860" algn="just">
              <a:spcBef>
                <a:spcPts val="0"/>
              </a:spcBef>
              <a:spcAft>
                <a:spcPts val="0"/>
              </a:spcAft>
            </a:pPr>
            <a:r>
              <a:rPr lang="en-US" sz="2400" dirty="0">
                <a:effectLst/>
                <a:latin typeface="Times New Roman" panose="02020603050405020304" pitchFamily="18" charset="0"/>
                <a:ea typeface="Times New Roman" panose="02020603050405020304" pitchFamily="18" charset="0"/>
              </a:rPr>
              <a:t>This is to</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certify that I</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have completed the Internship Report entitled”(title</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of the report)” under the guidance of “(name of the guide)” in partial fulfillment of the requirements for the degree of </a:t>
            </a:r>
            <a:r>
              <a:rPr lang="en-US" sz="2400" b="1" dirty="0">
                <a:effectLst/>
                <a:latin typeface="Times New Roman" panose="02020603050405020304" pitchFamily="18" charset="0"/>
                <a:ea typeface="Times New Roman" panose="02020603050405020304" pitchFamily="18" charset="0"/>
              </a:rPr>
              <a:t>Bachelor of Business Management </a:t>
            </a:r>
            <a:r>
              <a:rPr lang="en-US" sz="2400" dirty="0">
                <a:effectLst/>
                <a:latin typeface="Times New Roman" panose="02020603050405020304" pitchFamily="18" charset="0"/>
                <a:ea typeface="Times New Roman" panose="02020603050405020304" pitchFamily="18" charset="0"/>
              </a:rPr>
              <a:t>at Faculty of Management, Tribhuvan University. This is my original work and I have not submitted it earlier </a:t>
            </a:r>
            <a:r>
              <a:rPr lang="en-US" sz="2400" spc="-10" dirty="0">
                <a:effectLst/>
                <a:latin typeface="Times New Roman" panose="02020603050405020304" pitchFamily="18" charset="0"/>
                <a:ea typeface="Times New Roman" panose="02020603050405020304" pitchFamily="18" charset="0"/>
              </a:rPr>
              <a:t>elsewhere.</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 </a:t>
            </a:r>
          </a:p>
          <a:p>
            <a:pPr marL="0" marR="0">
              <a:spcBef>
                <a:spcPts val="5"/>
              </a:spcBef>
              <a:spcAft>
                <a:spcPts val="0"/>
              </a:spcAft>
            </a:pPr>
            <a:r>
              <a:rPr lang="en-US" sz="2400" dirty="0">
                <a:effectLst/>
                <a:latin typeface="Times New Roman" panose="02020603050405020304" pitchFamily="18" charset="0"/>
                <a:ea typeface="Times New Roman" panose="02020603050405020304" pitchFamily="18" charset="0"/>
              </a:rPr>
              <a:t> </a:t>
            </a:r>
          </a:p>
          <a:p>
            <a:pPr marL="177800" marR="0">
              <a:spcBef>
                <a:spcPts val="0"/>
              </a:spcBef>
              <a:spcAft>
                <a:spcPts val="0"/>
              </a:spcAft>
            </a:pPr>
            <a:r>
              <a:rPr lang="en-US" sz="2400" spc="-10" dirty="0">
                <a:effectLst/>
                <a:latin typeface="Times New Roman" panose="02020603050405020304" pitchFamily="18" charset="0"/>
                <a:ea typeface="Times New Roman" panose="02020603050405020304" pitchFamily="18" charset="0"/>
              </a:rPr>
              <a:t>Date:</a:t>
            </a:r>
            <a:endParaRPr lang="en-US" sz="2400" dirty="0">
              <a:effectLst/>
              <a:latin typeface="Times New Roman" panose="02020603050405020304" pitchFamily="18" charset="0"/>
              <a:ea typeface="Times New Roman" panose="02020603050405020304" pitchFamily="18" charset="0"/>
            </a:endParaRPr>
          </a:p>
          <a:p>
            <a:pPr algn="r"/>
            <a:r>
              <a:rPr lang="en-US" sz="2400" spc="-20" dirty="0">
                <a:effectLst/>
                <a:latin typeface="Times New Roman" panose="02020603050405020304" pitchFamily="18" charset="0"/>
                <a:ea typeface="Times New Roman" panose="02020603050405020304" pitchFamily="18" charset="0"/>
              </a:rPr>
              <a:t>Signature:</a:t>
            </a:r>
          </a:p>
          <a:p>
            <a:pPr algn="r"/>
            <a:r>
              <a:rPr lang="en-US" sz="2400" spc="-20" dirty="0">
                <a:effectLst/>
                <a:latin typeface="Times New Roman" panose="02020603050405020304" pitchFamily="18" charset="0"/>
                <a:ea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rPr>
              <a:t>Name</a:t>
            </a:r>
            <a:endParaRPr lang="en-US" sz="2400" dirty="0"/>
          </a:p>
        </p:txBody>
      </p:sp>
    </p:spTree>
    <p:extLst>
      <p:ext uri="{BB962C8B-B14F-4D97-AF65-F5344CB8AC3E}">
        <p14:creationId xmlns:p14="http://schemas.microsoft.com/office/powerpoint/2010/main" val="635385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F9BF3A8-7746-A588-9BD0-CEAAECBDEC0B}"/>
              </a:ext>
            </a:extLst>
          </p:cNvPr>
          <p:cNvSpPr txBox="1"/>
          <p:nvPr/>
        </p:nvSpPr>
        <p:spPr>
          <a:xfrm>
            <a:off x="2570870" y="1090638"/>
            <a:ext cx="6098344" cy="954107"/>
          </a:xfrm>
          <a:prstGeom prst="rect">
            <a:avLst/>
          </a:prstGeom>
          <a:noFill/>
        </p:spPr>
        <p:txBody>
          <a:bodyPr wrap="square">
            <a:spAutoFit/>
          </a:bodyPr>
          <a:lstStyle/>
          <a:p>
            <a:pPr marL="1311275" marR="1311275" algn="ctr">
              <a:spcBef>
                <a:spcPts val="295"/>
              </a:spcBef>
              <a:spcAft>
                <a:spcPts val="0"/>
              </a:spcAft>
            </a:pPr>
            <a:r>
              <a:rPr lang="en-US" sz="2800" b="1" dirty="0">
                <a:effectLst/>
                <a:latin typeface="Times New Roman" panose="02020603050405020304" pitchFamily="18" charset="0"/>
                <a:ea typeface="Times New Roman" panose="02020603050405020304" pitchFamily="18" charset="0"/>
              </a:rPr>
              <a:t>LETTER</a:t>
            </a:r>
            <a:r>
              <a:rPr lang="en-US" sz="2800" b="1" spc="-10" dirty="0">
                <a:effectLst/>
                <a:latin typeface="Times New Roman" panose="02020603050405020304" pitchFamily="18" charset="0"/>
                <a:ea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rPr>
              <a:t>FROM</a:t>
            </a:r>
            <a:r>
              <a:rPr lang="en-US" sz="2800" b="1" spc="-15" dirty="0">
                <a:effectLst/>
                <a:latin typeface="Times New Roman" panose="02020603050405020304" pitchFamily="18" charset="0"/>
                <a:ea typeface="Times New Roman" panose="02020603050405020304" pitchFamily="18" charset="0"/>
              </a:rPr>
              <a:t> </a:t>
            </a:r>
            <a:r>
              <a:rPr lang="en-US" sz="2800" b="1" spc="-10" dirty="0">
                <a:effectLst/>
                <a:latin typeface="Times New Roman" panose="02020603050405020304" pitchFamily="18" charset="0"/>
                <a:ea typeface="Times New Roman" panose="02020603050405020304" pitchFamily="18" charset="0"/>
              </a:rPr>
              <a:t>ORGANIZATION</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223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29522C-1175-94D9-53EB-93A483F17C13}"/>
              </a:ext>
            </a:extLst>
          </p:cNvPr>
          <p:cNvSpPr txBox="1"/>
          <p:nvPr/>
        </p:nvSpPr>
        <p:spPr>
          <a:xfrm>
            <a:off x="1055077" y="464234"/>
            <a:ext cx="10635175" cy="369332"/>
          </a:xfrm>
          <a:prstGeom prst="rect">
            <a:avLst/>
          </a:prstGeom>
          <a:noFill/>
        </p:spPr>
        <p:txBody>
          <a:bodyPr wrap="square" rtlCol="0">
            <a:spAutoFit/>
          </a:bodyPr>
          <a:lstStyle/>
          <a:p>
            <a:pPr marL="31115" marR="0" algn="ctr">
              <a:spcBef>
                <a:spcPts val="295"/>
              </a:spcBef>
              <a:spcAft>
                <a:spcPts val="0"/>
              </a:spcAft>
            </a:pPr>
            <a:r>
              <a:rPr lang="en-US" sz="1800" b="1" spc="-10">
                <a:effectLst/>
                <a:latin typeface="Times New Roman" panose="02020603050405020304" pitchFamily="18" charset="0"/>
                <a:ea typeface="Times New Roman" panose="02020603050405020304" pitchFamily="18" charset="0"/>
              </a:rPr>
              <a:t>SUPERVISOR’S</a:t>
            </a:r>
            <a:r>
              <a:rPr lang="en-US" sz="1800" b="1" spc="-60">
                <a:effectLst/>
                <a:latin typeface="Times New Roman" panose="02020603050405020304" pitchFamily="18" charset="0"/>
                <a:ea typeface="Times New Roman" panose="02020603050405020304" pitchFamily="18" charset="0"/>
              </a:rPr>
              <a:t> </a:t>
            </a:r>
            <a:r>
              <a:rPr lang="en-US" sz="1800" b="1" spc="-10">
                <a:effectLst/>
                <a:latin typeface="Times New Roman" panose="02020603050405020304" pitchFamily="18" charset="0"/>
                <a:ea typeface="Times New Roman" panose="02020603050405020304" pitchFamily="18" charset="0"/>
              </a:rPr>
              <a:t>RECOMMENDATION</a:t>
            </a:r>
            <a:endParaRPr lang="en-US" sz="180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EFBEAF80-9289-C787-F669-CDAE357649C8}"/>
              </a:ext>
            </a:extLst>
          </p:cNvPr>
          <p:cNvSpPr txBox="1"/>
          <p:nvPr/>
        </p:nvSpPr>
        <p:spPr>
          <a:xfrm>
            <a:off x="1491175" y="1547446"/>
            <a:ext cx="10199077" cy="5206554"/>
          </a:xfrm>
          <a:prstGeom prst="rect">
            <a:avLst/>
          </a:prstGeom>
          <a:noFill/>
        </p:spPr>
        <p:txBody>
          <a:bodyPr wrap="square" rtlCol="0">
            <a:spAutoFit/>
          </a:bodyPr>
          <a:lstStyle/>
          <a:p>
            <a:pPr marL="139700" marR="147955" algn="just">
              <a:lnSpc>
                <a:spcPct val="200000"/>
              </a:lnSpc>
              <a:spcBef>
                <a:spcPts val="0"/>
              </a:spcBef>
              <a:spcAft>
                <a:spcPts val="0"/>
              </a:spcAft>
              <a:tabLst>
                <a:tab pos="3138170" algn="l"/>
                <a:tab pos="5139055" algn="l"/>
              </a:tabLst>
            </a:pPr>
            <a:r>
              <a:rPr lang="en-US" sz="1800" dirty="0">
                <a:effectLst/>
                <a:latin typeface="Times New Roman" panose="02020603050405020304" pitchFamily="18" charset="0"/>
                <a:ea typeface="Times New Roman" panose="02020603050405020304" pitchFamily="18" charset="0"/>
              </a:rPr>
              <a:t>This is to certify that the</a:t>
            </a:r>
            <a:r>
              <a:rPr lang="en-US" sz="1800" spc="2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Internship report entitled “</a:t>
            </a:r>
            <a:r>
              <a:rPr lang="en-US" sz="1800" u="sng"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 is an academic work done by “</a:t>
            </a:r>
            <a:r>
              <a:rPr lang="en-US" sz="1800" u="sng"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 submitted in the partial fulfillment of the requirements for the degree of </a:t>
            </a:r>
            <a:r>
              <a:rPr lang="en-US" sz="1800" b="1" dirty="0">
                <a:effectLst/>
                <a:latin typeface="Times New Roman" panose="02020603050405020304" pitchFamily="18" charset="0"/>
                <a:ea typeface="Times New Roman" panose="02020603050405020304" pitchFamily="18" charset="0"/>
              </a:rPr>
              <a:t>Bachelor of Business Management (BBM) </a:t>
            </a:r>
            <a:r>
              <a:rPr lang="en-US" sz="1800" dirty="0">
                <a:effectLst/>
                <a:latin typeface="Times New Roman" panose="02020603050405020304" pitchFamily="18" charset="0"/>
                <a:ea typeface="Times New Roman" panose="02020603050405020304" pitchFamily="18" charset="0"/>
              </a:rPr>
              <a:t>at Faculty of Management, Tribhuvan University under my guidance and supervision. To the best of my knowledge, the information presented by him/her in the report has</a:t>
            </a:r>
            <a:r>
              <a:rPr lang="en-US" sz="1800" spc="2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not been</a:t>
            </a:r>
            <a:r>
              <a:rPr lang="en-US" sz="1800" spc="2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submitted earlier.</a:t>
            </a:r>
          </a:p>
          <a:p>
            <a:pPr marL="0" marR="0">
              <a:lnSpc>
                <a:spcPct val="200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1010"/>
              </a:spcBef>
              <a:spcAft>
                <a:spcPts val="0"/>
              </a:spcAft>
            </a:pPr>
            <a:r>
              <a:rPr lang="en-US" sz="1800" dirty="0">
                <a:effectLst/>
                <a:latin typeface="Times New Roman" panose="02020603050405020304" pitchFamily="18" charset="0"/>
                <a:ea typeface="Times New Roman" panose="02020603050405020304" pitchFamily="18" charset="0"/>
              </a:rPr>
              <a:t>  </a:t>
            </a:r>
          </a:p>
          <a:p>
            <a:pPr marL="139700" marR="3706495">
              <a:spcBef>
                <a:spcPts val="0"/>
              </a:spcBef>
              <a:spcAft>
                <a:spcPts val="0"/>
              </a:spcAft>
            </a:pPr>
            <a:r>
              <a:rPr lang="en-US" sz="1800" spc="-10" dirty="0">
                <a:effectLst/>
                <a:latin typeface="Times New Roman" panose="02020603050405020304" pitchFamily="18" charset="0"/>
                <a:ea typeface="Times New Roman" panose="02020603050405020304" pitchFamily="18" charset="0"/>
              </a:rPr>
              <a:t>………………………</a:t>
            </a:r>
          </a:p>
          <a:p>
            <a:pPr marL="139700" marR="3706495">
              <a:spcBef>
                <a:spcPts val="0"/>
              </a:spcBef>
              <a:spcAft>
                <a:spcPts val="0"/>
              </a:spcAft>
            </a:pPr>
            <a:r>
              <a:rPr lang="en-US" sz="1800" spc="-10" dirty="0">
                <a:effectLst/>
                <a:latin typeface="Times New Roman" panose="02020603050405020304" pitchFamily="18" charset="0"/>
                <a:ea typeface="Times New Roman" panose="02020603050405020304" pitchFamily="18" charset="0"/>
              </a:rPr>
              <a:t> </a:t>
            </a:r>
            <a:r>
              <a:rPr lang="en-US" sz="1800" spc="-20" dirty="0">
                <a:effectLst/>
                <a:latin typeface="Times New Roman" panose="02020603050405020304" pitchFamily="18" charset="0"/>
                <a:ea typeface="Times New Roman" panose="02020603050405020304" pitchFamily="18" charset="0"/>
              </a:rPr>
              <a:t>Name</a:t>
            </a:r>
            <a:endParaRPr lang="en-US" sz="1800" dirty="0">
              <a:effectLst/>
              <a:latin typeface="Times New Roman" panose="02020603050405020304" pitchFamily="18" charset="0"/>
              <a:ea typeface="Times New Roman" panose="02020603050405020304" pitchFamily="18" charset="0"/>
            </a:endParaRPr>
          </a:p>
          <a:p>
            <a:pPr marL="139700" marR="4618990">
              <a:spcBef>
                <a:spcPts val="0"/>
              </a:spcBef>
              <a:spcAft>
                <a:spcPts val="0"/>
              </a:spcAft>
            </a:pPr>
            <a:r>
              <a:rPr lang="en-US" sz="1800" spc="-20" dirty="0">
                <a:effectLst/>
                <a:latin typeface="Times New Roman" panose="02020603050405020304" pitchFamily="18" charset="0"/>
                <a:ea typeface="Times New Roman" panose="02020603050405020304" pitchFamily="18" charset="0"/>
              </a:rPr>
              <a:t>Designation</a:t>
            </a:r>
          </a:p>
          <a:p>
            <a:pPr marL="139700" marR="4618990">
              <a:spcBef>
                <a:spcPts val="0"/>
              </a:spcBef>
              <a:spcAft>
                <a:spcPts val="0"/>
              </a:spcAft>
            </a:pPr>
            <a:r>
              <a:rPr lang="en-US" sz="1800" spc="-20" dirty="0">
                <a:effectLst/>
                <a:latin typeface="Times New Roman" panose="02020603050405020304" pitchFamily="18" charset="0"/>
                <a:ea typeface="Times New Roman" panose="02020603050405020304" pitchFamily="18" charset="0"/>
              </a:rPr>
              <a:t> </a:t>
            </a:r>
            <a:r>
              <a:rPr lang="en-US" sz="1800" spc="-10" dirty="0">
                <a:effectLst/>
                <a:latin typeface="Times New Roman" panose="02020603050405020304" pitchFamily="18" charset="0"/>
                <a:ea typeface="Times New Roman" panose="02020603050405020304" pitchFamily="18" charset="0"/>
              </a:rPr>
              <a:t>Date:</a:t>
            </a:r>
            <a:endParaRPr lang="en-US" sz="1800" dirty="0">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952195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0322024-A2A5-D2C7-DE39-5FA8C1BC0B0D}"/>
              </a:ext>
            </a:extLst>
          </p:cNvPr>
          <p:cNvSpPr txBox="1"/>
          <p:nvPr/>
        </p:nvSpPr>
        <p:spPr>
          <a:xfrm>
            <a:off x="1477108" y="900332"/>
            <a:ext cx="8834510" cy="574516"/>
          </a:xfrm>
          <a:prstGeom prst="rect">
            <a:avLst/>
          </a:prstGeom>
          <a:noFill/>
        </p:spPr>
        <p:txBody>
          <a:bodyPr wrap="square" rtlCol="0">
            <a:spAutoFit/>
          </a:bodyPr>
          <a:lstStyle/>
          <a:p>
            <a:pPr marL="1304290" marR="1312545" algn="ctr">
              <a:lnSpc>
                <a:spcPts val="1610"/>
              </a:lnSpc>
              <a:spcBef>
                <a:spcPts val="295"/>
              </a:spcBef>
              <a:spcAft>
                <a:spcPts val="0"/>
              </a:spcAft>
            </a:pPr>
            <a:r>
              <a:rPr lang="en-US" sz="1800" b="1" dirty="0">
                <a:effectLst/>
                <a:latin typeface="Times New Roman" panose="02020603050405020304" pitchFamily="18" charset="0"/>
                <a:ea typeface="Times New Roman" panose="02020603050405020304" pitchFamily="18" charset="0"/>
              </a:rPr>
              <a:t>APPROVAL</a:t>
            </a:r>
            <a:r>
              <a:rPr lang="en-US" sz="1800" b="1" spc="-40" dirty="0">
                <a:effectLst/>
                <a:latin typeface="Times New Roman" panose="02020603050405020304" pitchFamily="18" charset="0"/>
                <a:ea typeface="Times New Roman" panose="02020603050405020304" pitchFamily="18" charset="0"/>
              </a:rPr>
              <a:t> </a:t>
            </a:r>
            <a:r>
              <a:rPr lang="en-US" sz="1800" b="1" spc="-20" dirty="0">
                <a:effectLst/>
                <a:latin typeface="Times New Roman" panose="02020603050405020304" pitchFamily="18" charset="0"/>
                <a:ea typeface="Times New Roman" panose="02020603050405020304" pitchFamily="18" charset="0"/>
              </a:rPr>
              <a:t>SHEET</a:t>
            </a:r>
            <a:endParaRPr lang="en-US" sz="1800" dirty="0">
              <a:effectLst/>
              <a:latin typeface="Times New Roman" panose="02020603050405020304" pitchFamily="18" charset="0"/>
              <a:ea typeface="Times New Roman" panose="02020603050405020304" pitchFamily="18" charset="0"/>
            </a:endParaRPr>
          </a:p>
          <a:p>
            <a:pPr algn="ctr"/>
            <a:r>
              <a:rPr lang="en-US" sz="1800" b="1" dirty="0">
                <a:effectLst/>
                <a:latin typeface="Times New Roman" panose="02020603050405020304" pitchFamily="18" charset="0"/>
                <a:ea typeface="Times New Roman" panose="02020603050405020304" pitchFamily="18" charset="0"/>
              </a:rPr>
              <a:t>(ON</a:t>
            </a:r>
            <a:r>
              <a:rPr lang="en-US" sz="1800" b="1" spc="-2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COLLEGE</a:t>
            </a:r>
            <a:r>
              <a:rPr lang="en-US" sz="1800" b="1" spc="-1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LETTER</a:t>
            </a:r>
            <a:r>
              <a:rPr lang="en-US" sz="1800" b="1" spc="-10" dirty="0">
                <a:effectLst/>
                <a:latin typeface="Times New Roman" panose="02020603050405020304" pitchFamily="18" charset="0"/>
                <a:ea typeface="Times New Roman" panose="02020603050405020304" pitchFamily="18" charset="0"/>
              </a:rPr>
              <a:t> </a:t>
            </a:r>
            <a:r>
              <a:rPr lang="en-US" sz="1800" b="1" spc="-20" dirty="0">
                <a:effectLst/>
                <a:latin typeface="Times New Roman" panose="02020603050405020304" pitchFamily="18" charset="0"/>
                <a:ea typeface="Times New Roman" panose="02020603050405020304" pitchFamily="18" charset="0"/>
              </a:rPr>
              <a:t>HEAD)</a:t>
            </a:r>
            <a:endParaRPr lang="en-US" dirty="0"/>
          </a:p>
        </p:txBody>
      </p:sp>
    </p:spTree>
    <p:extLst>
      <p:ext uri="{BB962C8B-B14F-4D97-AF65-F5344CB8AC3E}">
        <p14:creationId xmlns:p14="http://schemas.microsoft.com/office/powerpoint/2010/main" val="336531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626598C-B170-DAF0-0460-7C839C931BD9}"/>
              </a:ext>
            </a:extLst>
          </p:cNvPr>
          <p:cNvGraphicFramePr>
            <a:graphicFrameLocks noGrp="1"/>
          </p:cNvGraphicFramePr>
          <p:nvPr>
            <p:ph idx="1"/>
            <p:extLst>
              <p:ext uri="{D42A27DB-BD31-4B8C-83A1-F6EECF244321}">
                <p14:modId xmlns:p14="http://schemas.microsoft.com/office/powerpoint/2010/main" val="3275855973"/>
              </p:ext>
            </p:extLst>
          </p:nvPr>
        </p:nvGraphicFramePr>
        <p:xfrm>
          <a:off x="422031" y="1602753"/>
          <a:ext cx="10578904" cy="3757040"/>
        </p:xfrm>
        <a:graphic>
          <a:graphicData uri="http://schemas.openxmlformats.org/drawingml/2006/table">
            <a:tbl>
              <a:tblPr/>
              <a:tblGrid>
                <a:gridCol w="6396457">
                  <a:extLst>
                    <a:ext uri="{9D8B030D-6E8A-4147-A177-3AD203B41FA5}">
                      <a16:colId xmlns:a16="http://schemas.microsoft.com/office/drawing/2014/main" val="3416749966"/>
                    </a:ext>
                  </a:extLst>
                </a:gridCol>
                <a:gridCol w="4182447">
                  <a:extLst>
                    <a:ext uri="{9D8B030D-6E8A-4147-A177-3AD203B41FA5}">
                      <a16:colId xmlns:a16="http://schemas.microsoft.com/office/drawing/2014/main" val="3979988610"/>
                    </a:ext>
                  </a:extLst>
                </a:gridCol>
              </a:tblGrid>
              <a:tr h="536720">
                <a:tc>
                  <a:txBody>
                    <a:bodyPr/>
                    <a:lstStyle/>
                    <a:p>
                      <a:pPr algn="ctr" rtl="0" fontAlgn="base"/>
                      <a:r>
                        <a:rPr lang="en-US" sz="2400" b="1" dirty="0">
                          <a:effectLst/>
                          <a:latin typeface="Times New Roman" panose="02020603050405020304" pitchFamily="18" charset="0"/>
                          <a:cs typeface="Times New Roman" panose="02020603050405020304" pitchFamily="18" charset="0"/>
                        </a:rPr>
                        <a:t>Course</a:t>
                      </a:r>
                      <a:endParaRPr lang="en-US" sz="2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tc>
                  <a:txBody>
                    <a:bodyPr/>
                    <a:lstStyle/>
                    <a:p>
                      <a:pPr algn="ctr" rtl="0" fontAlgn="base"/>
                      <a:r>
                        <a:rPr lang="en-US" sz="2400" b="1" dirty="0">
                          <a:effectLst/>
                          <a:latin typeface="Times New Roman" panose="02020603050405020304" pitchFamily="18" charset="0"/>
                          <a:cs typeface="Times New Roman" panose="02020603050405020304" pitchFamily="18" charset="0"/>
                        </a:rPr>
                        <a:t>Credit Hour</a:t>
                      </a:r>
                      <a:endParaRPr lang="en-US" sz="2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extLst>
                  <a:ext uri="{0D108BD9-81ED-4DB2-BD59-A6C34878D82A}">
                    <a16:rowId xmlns:a16="http://schemas.microsoft.com/office/drawing/2014/main" val="2620326551"/>
                  </a:ext>
                </a:extLst>
              </a:tr>
              <a:tr h="536720">
                <a:tc>
                  <a:txBody>
                    <a:bodyPr/>
                    <a:lstStyle/>
                    <a:p>
                      <a:pPr marL="285750" indent="-285750" algn="l" rtl="0" fontAlgn="base">
                        <a:buFont typeface="Wingdings" panose="05000000000000000000" pitchFamily="2" charset="2"/>
                        <a:buChar char="v"/>
                      </a:pPr>
                      <a:r>
                        <a:rPr lang="en-US" sz="2400" dirty="0">
                          <a:effectLst/>
                          <a:latin typeface="Times New Roman" panose="02020603050405020304" pitchFamily="18" charset="0"/>
                          <a:cs typeface="Times New Roman" panose="02020603050405020304" pitchFamily="18" charset="0"/>
                        </a:rPr>
                        <a:t>Strategic Management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tc>
                  <a:txBody>
                    <a:bodyPr/>
                    <a:lstStyle/>
                    <a:p>
                      <a:pPr algn="ctr" rtl="0" fontAlgn="base"/>
                      <a:r>
                        <a:rPr lang="en-US" sz="2400" dirty="0">
                          <a:effectLst/>
                          <a:latin typeface="Times New Roman" panose="02020603050405020304" pitchFamily="18" charset="0"/>
                          <a:cs typeface="Times New Roman" panose="02020603050405020304"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extLst>
                  <a:ext uri="{0D108BD9-81ED-4DB2-BD59-A6C34878D82A}">
                    <a16:rowId xmlns:a16="http://schemas.microsoft.com/office/drawing/2014/main" val="3507711390"/>
                  </a:ext>
                </a:extLst>
              </a:tr>
              <a:tr h="536720">
                <a:tc>
                  <a:txBody>
                    <a:bodyPr/>
                    <a:lstStyle/>
                    <a:p>
                      <a:pPr marL="285750" indent="-285750" algn="l" rtl="0" fontAlgn="base">
                        <a:buFont typeface="Wingdings" panose="05000000000000000000" pitchFamily="2" charset="2"/>
                        <a:buChar char="v"/>
                      </a:pPr>
                      <a:r>
                        <a:rPr lang="en-US" sz="2400" dirty="0">
                          <a:effectLst/>
                          <a:latin typeface="Times New Roman" panose="02020603050405020304" pitchFamily="18" charset="0"/>
                          <a:cs typeface="Times New Roman" panose="02020603050405020304" pitchFamily="18" charset="0"/>
                        </a:rPr>
                        <a:t>Elective Course II</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tc>
                  <a:txBody>
                    <a:bodyPr/>
                    <a:lstStyle/>
                    <a:p>
                      <a:pPr algn="ctr" rtl="0" fontAlgn="base"/>
                      <a:r>
                        <a:rPr lang="en-US" sz="2400" dirty="0">
                          <a:effectLst/>
                          <a:latin typeface="Times New Roman" panose="02020603050405020304" pitchFamily="18" charset="0"/>
                          <a:cs typeface="Times New Roman" panose="02020603050405020304"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extLst>
                  <a:ext uri="{0D108BD9-81ED-4DB2-BD59-A6C34878D82A}">
                    <a16:rowId xmlns:a16="http://schemas.microsoft.com/office/drawing/2014/main" val="3078153280"/>
                  </a:ext>
                </a:extLst>
              </a:tr>
              <a:tr h="536720">
                <a:tc>
                  <a:txBody>
                    <a:bodyPr/>
                    <a:lstStyle/>
                    <a:p>
                      <a:pPr marL="285750" indent="-285750" algn="l" rtl="0" fontAlgn="base">
                        <a:buFont typeface="Wingdings" panose="05000000000000000000" pitchFamily="2" charset="2"/>
                        <a:buChar char="v"/>
                      </a:pPr>
                      <a:r>
                        <a:rPr lang="en-US" sz="2400" dirty="0">
                          <a:effectLst/>
                          <a:latin typeface="Times New Roman" panose="02020603050405020304" pitchFamily="18" charset="0"/>
                          <a:cs typeface="Times New Roman" panose="02020603050405020304" pitchFamily="18" charset="0"/>
                        </a:rPr>
                        <a:t>Elective Course III</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tc>
                  <a:txBody>
                    <a:bodyPr/>
                    <a:lstStyle/>
                    <a:p>
                      <a:pPr algn="ctr" rtl="0" fontAlgn="base"/>
                      <a:r>
                        <a:rPr lang="en-US" sz="2400" dirty="0">
                          <a:effectLst/>
                          <a:latin typeface="Times New Roman" panose="02020603050405020304" pitchFamily="18" charset="0"/>
                          <a:cs typeface="Times New Roman" panose="02020603050405020304"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extLst>
                  <a:ext uri="{0D108BD9-81ED-4DB2-BD59-A6C34878D82A}">
                    <a16:rowId xmlns:a16="http://schemas.microsoft.com/office/drawing/2014/main" val="3175269263"/>
                  </a:ext>
                </a:extLst>
              </a:tr>
              <a:tr h="536720">
                <a:tc>
                  <a:txBody>
                    <a:bodyPr/>
                    <a:lstStyle/>
                    <a:p>
                      <a:pPr marL="285750" indent="-285750" algn="l" rtl="0" fontAlgn="base">
                        <a:buFont typeface="Wingdings" panose="05000000000000000000" pitchFamily="2" charset="2"/>
                        <a:buChar char="v"/>
                      </a:pPr>
                      <a:r>
                        <a:rPr lang="en-US" sz="2400" dirty="0">
                          <a:effectLst/>
                          <a:latin typeface="Times New Roman" panose="02020603050405020304" pitchFamily="18" charset="0"/>
                          <a:cs typeface="Times New Roman" panose="02020603050405020304" pitchFamily="18" charset="0"/>
                        </a:rPr>
                        <a:t>Focus Area Course V</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tc>
                  <a:txBody>
                    <a:bodyPr/>
                    <a:lstStyle/>
                    <a:p>
                      <a:pPr algn="ctr" rtl="0" fontAlgn="base"/>
                      <a:r>
                        <a:rPr lang="en-US" sz="2400" dirty="0">
                          <a:effectLst/>
                          <a:latin typeface="Times New Roman" panose="02020603050405020304" pitchFamily="18" charset="0"/>
                          <a:cs typeface="Times New Roman" panose="02020603050405020304" pitchFamily="18"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extLst>
                  <a:ext uri="{0D108BD9-81ED-4DB2-BD59-A6C34878D82A}">
                    <a16:rowId xmlns:a16="http://schemas.microsoft.com/office/drawing/2014/main" val="3479972014"/>
                  </a:ext>
                </a:extLst>
              </a:tr>
              <a:tr h="536720">
                <a:tc>
                  <a:txBody>
                    <a:bodyPr/>
                    <a:lstStyle/>
                    <a:p>
                      <a:pPr marL="285750" indent="-285750" algn="l" rtl="0" fontAlgn="base">
                        <a:buFont typeface="Wingdings" panose="05000000000000000000" pitchFamily="2" charset="2"/>
                        <a:buChar char="v"/>
                      </a:pPr>
                      <a:r>
                        <a:rPr lang="en-US" sz="2400" dirty="0">
                          <a:effectLst/>
                          <a:latin typeface="Times New Roman" panose="02020603050405020304" pitchFamily="18" charset="0"/>
                          <a:cs typeface="Times New Roman" panose="02020603050405020304" pitchFamily="18" charset="0"/>
                        </a:rPr>
                        <a:t>Project Report Writing/ Internship with Report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tc>
                  <a:txBody>
                    <a:bodyPr/>
                    <a:lstStyle/>
                    <a:p>
                      <a:pPr algn="ctr" rtl="0" fontAlgn="base"/>
                      <a:r>
                        <a:rPr lang="en-US" sz="2400" dirty="0">
                          <a:effectLst/>
                          <a:latin typeface="Times New Roman" panose="02020603050405020304" pitchFamily="18" charset="0"/>
                          <a:cs typeface="Times New Roman" panose="02020603050405020304" pitchFamily="18"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extLst>
                  <a:ext uri="{0D108BD9-81ED-4DB2-BD59-A6C34878D82A}">
                    <a16:rowId xmlns:a16="http://schemas.microsoft.com/office/drawing/2014/main" val="2397788665"/>
                  </a:ext>
                </a:extLst>
              </a:tr>
              <a:tr h="536720">
                <a:tc>
                  <a:txBody>
                    <a:bodyPr/>
                    <a:lstStyle/>
                    <a:p>
                      <a:pPr marL="285750" indent="-285750" algn="l" rtl="0" fontAlgn="base">
                        <a:buFont typeface="Wingdings" panose="05000000000000000000" pitchFamily="2" charset="2"/>
                        <a:buChar char="v"/>
                      </a:pPr>
                      <a:r>
                        <a:rPr lang="en-US" sz="2400" b="1" dirty="0">
                          <a:effectLst/>
                          <a:latin typeface="Times New Roman" panose="02020603050405020304" pitchFamily="18" charset="0"/>
                          <a:cs typeface="Times New Roman" panose="02020603050405020304" pitchFamily="18" charset="0"/>
                        </a:rPr>
                        <a:t>Total</a:t>
                      </a:r>
                      <a:endParaRPr lang="en-US" sz="2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tc>
                  <a:txBody>
                    <a:bodyPr/>
                    <a:lstStyle/>
                    <a:p>
                      <a:pPr algn="ctr" rtl="0" fontAlgn="base"/>
                      <a:r>
                        <a:rPr lang="en-US" sz="2400" b="1" dirty="0">
                          <a:effectLst/>
                          <a:latin typeface="Times New Roman" panose="02020603050405020304" pitchFamily="18" charset="0"/>
                          <a:cs typeface="Times New Roman" panose="02020603050405020304" pitchFamily="18" charset="0"/>
                        </a:rPr>
                        <a:t>18</a:t>
                      </a:r>
                      <a:endParaRPr lang="en-US" sz="2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4F6"/>
                    </a:solidFill>
                  </a:tcPr>
                </a:tc>
                <a:extLst>
                  <a:ext uri="{0D108BD9-81ED-4DB2-BD59-A6C34878D82A}">
                    <a16:rowId xmlns:a16="http://schemas.microsoft.com/office/drawing/2014/main" val="1517223042"/>
                  </a:ext>
                </a:extLst>
              </a:tr>
            </a:tbl>
          </a:graphicData>
        </a:graphic>
      </p:graphicFrame>
      <p:sp>
        <p:nvSpPr>
          <p:cNvPr id="5" name="Rectangle 4">
            <a:extLst>
              <a:ext uri="{FF2B5EF4-FFF2-40B4-BE49-F238E27FC236}">
                <a16:creationId xmlns:a16="http://schemas.microsoft.com/office/drawing/2014/main" id="{C25A213E-9177-A9E3-E2E5-1160D60F55EB}"/>
              </a:ext>
            </a:extLst>
          </p:cNvPr>
          <p:cNvSpPr/>
          <p:nvPr/>
        </p:nvSpPr>
        <p:spPr>
          <a:xfrm>
            <a:off x="1758462" y="351692"/>
            <a:ext cx="8060787"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i="0">
                <a:effectLst/>
                <a:latin typeface="Times New Roman" panose="02020603050405020304" pitchFamily="18" charset="0"/>
                <a:cs typeface="Times New Roman" panose="02020603050405020304" pitchFamily="18" charset="0"/>
              </a:rPr>
              <a:t>Eighth Semester</a:t>
            </a:r>
            <a:endParaRPr lang="en-US" sz="4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87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25A213E-9177-A9E3-E2E5-1160D60F55EB}"/>
              </a:ext>
            </a:extLst>
          </p:cNvPr>
          <p:cNvSpPr/>
          <p:nvPr/>
        </p:nvSpPr>
        <p:spPr>
          <a:xfrm>
            <a:off x="1681089" y="267286"/>
            <a:ext cx="8060787"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913130" marR="923925" algn="ctr">
              <a:spcBef>
                <a:spcPts val="20"/>
              </a:spcBef>
              <a:spcAft>
                <a:spcPts val="0"/>
              </a:spcAft>
            </a:pPr>
            <a:endParaRPr lang="en-US" sz="1800" b="0" i="0" u="none" strike="noStrike" kern="1200" dirty="0">
              <a:solidFill>
                <a:srgbClr val="000000"/>
              </a:solidFill>
              <a:effectLst/>
              <a:latin typeface="Times New Roman" panose="02020603050405020304" pitchFamily="18" charset="0"/>
              <a:cs typeface="Times New Roman" panose="02020603050405020304" pitchFamily="18" charset="0"/>
            </a:endParaRPr>
          </a:p>
          <a:p>
            <a:pPr marL="913130" marR="923925" algn="ctr">
              <a:spcBef>
                <a:spcPts val="20"/>
              </a:spcBef>
              <a:spcAft>
                <a:spcPts val="0"/>
              </a:spcAft>
            </a:pPr>
            <a:endParaRPr lang="en-US" dirty="0">
              <a:solidFill>
                <a:srgbClr val="000000"/>
              </a:solidFill>
              <a:latin typeface="Times New Roman" panose="02020603050405020304" pitchFamily="18" charset="0"/>
              <a:cs typeface="Times New Roman" panose="02020603050405020304" pitchFamily="18" charset="0"/>
            </a:endParaRPr>
          </a:p>
          <a:p>
            <a:pPr marL="913130" marR="923925" algn="ctr">
              <a:spcBef>
                <a:spcPts val="20"/>
              </a:spcBef>
              <a:spcAft>
                <a:spcPts val="0"/>
              </a:spcAft>
            </a:pPr>
            <a:r>
              <a:rPr lang="en-US" sz="2400" b="0" i="0" u="none" strike="noStrike" kern="1200" dirty="0">
                <a:solidFill>
                  <a:srgbClr val="000000"/>
                </a:solidFill>
                <a:effectLst/>
                <a:latin typeface="Times New Roman" panose="02020603050405020304" pitchFamily="18" charset="0"/>
                <a:cs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INTERNSHIP</a:t>
            </a:r>
            <a:r>
              <a:rPr lang="en-US" sz="2400" b="1" spc="-75" dirty="0">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PROJECT</a:t>
            </a:r>
            <a:r>
              <a:rPr lang="en-US" sz="2400" b="1" spc="-80" dirty="0">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REPORT </a:t>
            </a:r>
            <a:r>
              <a:rPr lang="en-US" sz="2400" b="1" spc="-10" dirty="0">
                <a:effectLst/>
                <a:latin typeface="Times New Roman" panose="02020603050405020304" pitchFamily="18" charset="0"/>
                <a:ea typeface="Times New Roman" panose="02020603050405020304" pitchFamily="18" charset="0"/>
              </a:rPr>
              <a:t>WRITING</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algn="ctr" rtl="0" eaLnBrk="1" fontAlgn="base" latinLnBrk="0" hangingPunct="1">
              <a:spcBef>
                <a:spcPts val="0"/>
              </a:spcBef>
              <a:spcAft>
                <a:spcPts val="0"/>
              </a:spcAft>
            </a:pPr>
            <a:endParaRPr lang="en-US" sz="1800" b="0" i="0" u="none" strike="noStrike" dirty="0">
              <a:effectLst/>
              <a:latin typeface="Arial" panose="020B0604020202020204" pitchFamily="34" charset="0"/>
            </a:endParaRPr>
          </a:p>
        </p:txBody>
      </p:sp>
      <p:pic>
        <p:nvPicPr>
          <p:cNvPr id="2052" name="Picture 4" descr="HOW INTERNSHIP'S ARE NEEDED FOR STUDENTS 🤔?">
            <a:extLst>
              <a:ext uri="{FF2B5EF4-FFF2-40B4-BE49-F238E27FC236}">
                <a16:creationId xmlns:a16="http://schemas.microsoft.com/office/drawing/2014/main" id="{C9ADFF7F-328B-3381-5733-022F0C13A6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566" y="1424354"/>
            <a:ext cx="9270609" cy="3386797"/>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E5A26742-589D-BBB3-F584-A63567AD93C8}"/>
              </a:ext>
            </a:extLst>
          </p:cNvPr>
          <p:cNvSpPr/>
          <p:nvPr/>
        </p:nvSpPr>
        <p:spPr>
          <a:xfrm>
            <a:off x="2504047" y="5053819"/>
            <a:ext cx="7061984" cy="1361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304290" marR="1311275" algn="ctr">
              <a:spcBef>
                <a:spcPts val="850"/>
              </a:spcBef>
              <a:spcAft>
                <a:spcPts val="0"/>
              </a:spcAft>
            </a:pPr>
            <a:endParaRPr lang="en-US" b="1" dirty="0">
              <a:latin typeface="Times New Roman" panose="02020603050405020304" pitchFamily="18" charset="0"/>
              <a:ea typeface="Times New Roman" panose="02020603050405020304" pitchFamily="18" charset="0"/>
            </a:endParaRPr>
          </a:p>
          <a:p>
            <a:pPr marL="1304290" marR="1311275" algn="ctr">
              <a:spcBef>
                <a:spcPts val="850"/>
              </a:spcBef>
              <a:spcAft>
                <a:spcPts val="0"/>
              </a:spcAft>
            </a:pPr>
            <a:r>
              <a:rPr lang="en-US" sz="3200" b="1" dirty="0">
                <a:effectLst/>
                <a:latin typeface="Times New Roman" panose="02020603050405020304" pitchFamily="18" charset="0"/>
                <a:ea typeface="Times New Roman" panose="02020603050405020304" pitchFamily="18" charset="0"/>
              </a:rPr>
              <a:t>NATIONAL COLLEGE</a:t>
            </a:r>
          </a:p>
          <a:p>
            <a:pPr marL="1304290" marR="1311275" algn="ctr">
              <a:spcBef>
                <a:spcPts val="850"/>
              </a:spcBef>
              <a:spcAft>
                <a:spcPts val="0"/>
              </a:spcAft>
            </a:pPr>
            <a:r>
              <a:rPr lang="en-US" sz="2000" b="1" dirty="0">
                <a:effectLst/>
                <a:latin typeface="Times New Roman" panose="02020603050405020304" pitchFamily="18" charset="0"/>
                <a:ea typeface="Times New Roman" panose="02020603050405020304" pitchFamily="18" charset="0"/>
              </a:rPr>
              <a:t>     FACULTY</a:t>
            </a:r>
            <a:r>
              <a:rPr lang="en-US" sz="2000" b="1" spc="-90"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OF</a:t>
            </a:r>
            <a:r>
              <a:rPr lang="en-US" sz="2000" b="1" spc="-85"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MANAGEMENT 	</a:t>
            </a:r>
            <a:endParaRPr lang="en-US" sz="2000" dirty="0">
              <a:effectLst/>
              <a:latin typeface="Times New Roman" panose="02020603050405020304" pitchFamily="18" charset="0"/>
              <a:ea typeface="Times New Roman" panose="02020603050405020304" pitchFamily="18" charset="0"/>
            </a:endParaRPr>
          </a:p>
          <a:p>
            <a:pPr marL="1304290" marR="1311275" algn="ctr">
              <a:spcBef>
                <a:spcPts val="850"/>
              </a:spcBef>
              <a:spcAft>
                <a:spcPts val="0"/>
              </a:spcAft>
            </a:pPr>
            <a:r>
              <a:rPr lang="en-US" sz="2000" b="1" dirty="0">
                <a:effectLst/>
                <a:latin typeface="Times New Roman" panose="02020603050405020304" pitchFamily="18" charset="0"/>
                <a:ea typeface="Times New Roman" panose="02020603050405020304" pitchFamily="18" charset="0"/>
              </a:rPr>
              <a:t> TRIBHUVAN</a:t>
            </a:r>
            <a:r>
              <a:rPr lang="en-US" sz="2000" b="1" spc="200"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UNIVERSITY</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8651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F59C1AD-B7E9-F230-4D9E-EB6FDF6C3A41}"/>
              </a:ext>
            </a:extLst>
          </p:cNvPr>
          <p:cNvSpPr txBox="1"/>
          <p:nvPr/>
        </p:nvSpPr>
        <p:spPr>
          <a:xfrm>
            <a:off x="267286" y="759655"/>
            <a:ext cx="11437033" cy="6319679"/>
          </a:xfrm>
          <a:prstGeom prst="rect">
            <a:avLst/>
          </a:prstGeom>
          <a:noFill/>
        </p:spPr>
        <p:txBody>
          <a:bodyPr wrap="square" rtlCol="0">
            <a:spAutoFit/>
          </a:bodyPr>
          <a:lstStyle/>
          <a:p>
            <a:pPr marL="1304290" marR="1496695" algn="ctr">
              <a:lnSpc>
                <a:spcPct val="150000"/>
              </a:lnSpc>
              <a:spcBef>
                <a:spcPts val="365"/>
              </a:spcBef>
              <a:spcAft>
                <a:spcPts val="0"/>
              </a:spcAft>
            </a:pPr>
            <a:r>
              <a:rPr lang="en-US" sz="2000" b="1" spc="-10" dirty="0">
                <a:effectLst/>
                <a:latin typeface="Times New Roman" panose="02020603050405020304" pitchFamily="18" charset="0"/>
                <a:ea typeface="Times New Roman" panose="02020603050405020304" pitchFamily="18" charset="0"/>
              </a:rPr>
              <a:t>TRIBHUVAN UNIVERSITY</a:t>
            </a:r>
            <a:endParaRPr lang="en-US" sz="2000" b="1" dirty="0">
              <a:effectLst/>
              <a:latin typeface="Times New Roman" panose="02020603050405020304" pitchFamily="18" charset="0"/>
              <a:ea typeface="Times New Roman" panose="02020603050405020304" pitchFamily="18" charset="0"/>
            </a:endParaRPr>
          </a:p>
          <a:p>
            <a:pPr marL="2037715" marR="1835785" indent="-132715" algn="ctr">
              <a:lnSpc>
                <a:spcPct val="150000"/>
              </a:lnSpc>
              <a:spcBef>
                <a:spcPts val="480"/>
              </a:spcBef>
              <a:spcAft>
                <a:spcPts val="0"/>
              </a:spcAft>
            </a:pPr>
            <a:r>
              <a:rPr lang="en-US" sz="2000" b="1" kern="0" spc="-10" dirty="0">
                <a:effectLst/>
                <a:latin typeface="Times New Roman" panose="02020603050405020304" pitchFamily="18" charset="0"/>
                <a:ea typeface="Times New Roman" panose="02020603050405020304" pitchFamily="18" charset="0"/>
              </a:rPr>
              <a:t>Faculty</a:t>
            </a:r>
            <a:r>
              <a:rPr lang="en-US" sz="2000" b="1" kern="0" spc="-90" dirty="0">
                <a:effectLst/>
                <a:latin typeface="Times New Roman" panose="02020603050405020304" pitchFamily="18" charset="0"/>
                <a:ea typeface="Times New Roman" panose="02020603050405020304" pitchFamily="18" charset="0"/>
              </a:rPr>
              <a:t> </a:t>
            </a:r>
            <a:r>
              <a:rPr lang="en-US" sz="2000" b="1" kern="0" spc="-10" dirty="0">
                <a:effectLst/>
                <a:latin typeface="Times New Roman" panose="02020603050405020304" pitchFamily="18" charset="0"/>
                <a:ea typeface="Times New Roman" panose="02020603050405020304" pitchFamily="18" charset="0"/>
              </a:rPr>
              <a:t>of</a:t>
            </a:r>
            <a:r>
              <a:rPr lang="en-US" sz="2000" b="1" kern="0" spc="-80" dirty="0">
                <a:effectLst/>
                <a:latin typeface="Times New Roman" panose="02020603050405020304" pitchFamily="18" charset="0"/>
                <a:ea typeface="Times New Roman" panose="02020603050405020304" pitchFamily="18" charset="0"/>
              </a:rPr>
              <a:t> </a:t>
            </a:r>
            <a:r>
              <a:rPr lang="en-US" sz="2000" b="1" kern="0" spc="-10" dirty="0">
                <a:effectLst/>
                <a:latin typeface="Times New Roman" panose="02020603050405020304" pitchFamily="18" charset="0"/>
                <a:ea typeface="Times New Roman" panose="02020603050405020304" pitchFamily="18" charset="0"/>
              </a:rPr>
              <a:t>Management </a:t>
            </a:r>
            <a:r>
              <a:rPr lang="en-US" sz="2000" b="1" kern="0" dirty="0">
                <a:effectLst/>
                <a:latin typeface="Times New Roman" panose="02020603050405020304" pitchFamily="18" charset="0"/>
                <a:ea typeface="Times New Roman" panose="02020603050405020304" pitchFamily="18" charset="0"/>
              </a:rPr>
              <a:t>Office of the Dean</a:t>
            </a:r>
          </a:p>
          <a:p>
            <a:pPr marL="2037715" marR="1835785" indent="-132715" algn="ctr">
              <a:lnSpc>
                <a:spcPct val="150000"/>
              </a:lnSpc>
              <a:spcBef>
                <a:spcPts val="480"/>
              </a:spcBef>
              <a:spcAft>
                <a:spcPts val="0"/>
              </a:spcAft>
            </a:pPr>
            <a:r>
              <a:rPr lang="en-US" sz="2000" b="1" dirty="0">
                <a:effectLst/>
                <a:latin typeface="Times New Roman" panose="02020603050405020304" pitchFamily="18" charset="0"/>
                <a:ea typeface="Times New Roman" panose="02020603050405020304" pitchFamily="18" charset="0"/>
              </a:rPr>
              <a:t>T.U.,</a:t>
            </a:r>
            <a:r>
              <a:rPr lang="en-US" sz="2000" b="1" spc="-45" dirty="0">
                <a:effectLst/>
                <a:latin typeface="Times New Roman" panose="02020603050405020304" pitchFamily="18" charset="0"/>
                <a:ea typeface="Times New Roman" panose="02020603050405020304" pitchFamily="18" charset="0"/>
              </a:rPr>
              <a:t> </a:t>
            </a:r>
            <a:r>
              <a:rPr lang="en-US" sz="2000" b="1" spc="-10" dirty="0" err="1">
                <a:effectLst/>
                <a:latin typeface="Times New Roman" panose="02020603050405020304" pitchFamily="18" charset="0"/>
                <a:ea typeface="Times New Roman" panose="02020603050405020304" pitchFamily="18" charset="0"/>
              </a:rPr>
              <a:t>Kirtipur</a:t>
            </a:r>
            <a:endParaRPr lang="en-US" sz="2000" b="1" dirty="0">
              <a:effectLst/>
              <a:latin typeface="Times New Roman" panose="02020603050405020304" pitchFamily="18" charset="0"/>
              <a:ea typeface="Times New Roman" panose="02020603050405020304" pitchFamily="18" charset="0"/>
            </a:endParaRPr>
          </a:p>
          <a:p>
            <a:pPr marL="0" marR="0">
              <a:lnSpc>
                <a:spcPct val="150000"/>
              </a:lnSpc>
              <a:spcBef>
                <a:spcPts val="1000"/>
              </a:spcBef>
              <a:spcAft>
                <a:spcPts val="0"/>
              </a:spcAft>
            </a:pPr>
            <a:r>
              <a:rPr lang="en-US" sz="2000" b="1" dirty="0">
                <a:effectLst/>
                <a:latin typeface="Times New Roman" panose="02020603050405020304" pitchFamily="18" charset="0"/>
                <a:ea typeface="Times New Roman" panose="02020603050405020304" pitchFamily="18" charset="0"/>
              </a:rPr>
              <a:t> </a:t>
            </a:r>
          </a:p>
          <a:p>
            <a:pPr marL="171450" marR="0">
              <a:lnSpc>
                <a:spcPct val="200000"/>
              </a:lnSpc>
              <a:spcBef>
                <a:spcPts val="0"/>
              </a:spcBef>
              <a:spcAft>
                <a:spcPts val="0"/>
              </a:spcAft>
            </a:pPr>
            <a:r>
              <a:rPr lang="en-US" sz="2000" b="1" spc="-10" dirty="0">
                <a:effectLst/>
                <a:latin typeface="Times New Roman" panose="02020603050405020304" pitchFamily="18" charset="0"/>
                <a:ea typeface="Times New Roman" panose="02020603050405020304" pitchFamily="18" charset="0"/>
              </a:rPr>
              <a:t>Internship</a:t>
            </a:r>
            <a:endParaRPr lang="en-US" sz="2000" b="1" dirty="0">
              <a:effectLst/>
              <a:latin typeface="Times New Roman" panose="02020603050405020304" pitchFamily="18" charset="0"/>
              <a:ea typeface="Times New Roman" panose="02020603050405020304" pitchFamily="18" charset="0"/>
            </a:endParaRPr>
          </a:p>
          <a:p>
            <a:pPr marL="171450" marR="135255" algn="just">
              <a:lnSpc>
                <a:spcPct val="200000"/>
              </a:lnSpc>
              <a:spcBef>
                <a:spcPts val="10"/>
              </a:spcBef>
              <a:spcAft>
                <a:spcPts val="0"/>
              </a:spcAft>
            </a:pPr>
            <a:r>
              <a:rPr lang="en-US" sz="2000" dirty="0">
                <a:effectLst/>
                <a:latin typeface="Times New Roman" panose="02020603050405020304" pitchFamily="18" charset="0"/>
                <a:ea typeface="Times New Roman" panose="02020603050405020304" pitchFamily="18" charset="0"/>
              </a:rPr>
              <a:t>The internship carries a weight equivalent to 3 or 6 credit hours according the Course Structure of the respective program. Students must secure a minimum grade of 'C' in the internship. The grade requirement shall be on the average of the components of the project work i.e. organizational evaluation and presentation and internship report.</a:t>
            </a:r>
          </a:p>
          <a:p>
            <a:pPr marL="0" marR="0">
              <a:lnSpc>
                <a:spcPct val="200000"/>
              </a:lnSpc>
              <a:spcBef>
                <a:spcPts val="1220"/>
              </a:spcBef>
              <a:spcAft>
                <a:spcPts val="0"/>
              </a:spcAft>
            </a:pPr>
            <a:r>
              <a:rPr lang="en-US" sz="2000" dirty="0">
                <a:effectLst/>
                <a:latin typeface="Times New Roman" panose="02020603050405020304" pitchFamily="18"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2265498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F59C1AD-B7E9-F230-4D9E-EB6FDF6C3A41}"/>
              </a:ext>
            </a:extLst>
          </p:cNvPr>
          <p:cNvSpPr txBox="1"/>
          <p:nvPr/>
        </p:nvSpPr>
        <p:spPr>
          <a:xfrm>
            <a:off x="377483" y="489590"/>
            <a:ext cx="11437033" cy="6368410"/>
          </a:xfrm>
          <a:prstGeom prst="rect">
            <a:avLst/>
          </a:prstGeom>
          <a:noFill/>
        </p:spPr>
        <p:txBody>
          <a:bodyPr wrap="square" rtlCol="0">
            <a:spAutoFit/>
          </a:bodyPr>
          <a:lstStyle/>
          <a:p>
            <a:pPr marL="34290" marR="0" algn="ctr">
              <a:lnSpc>
                <a:spcPct val="200000"/>
              </a:lnSpc>
              <a:spcBef>
                <a:spcPts val="5"/>
              </a:spcBef>
              <a:spcAft>
                <a:spcPts val="0"/>
              </a:spcAft>
            </a:pPr>
            <a:r>
              <a:rPr lang="en-US" sz="2800" b="1" u="sng" kern="0" dirty="0">
                <a:effectLst/>
                <a:latin typeface="Times New Roman" panose="02020603050405020304" pitchFamily="18" charset="0"/>
                <a:ea typeface="Times New Roman" panose="02020603050405020304" pitchFamily="18" charset="0"/>
              </a:rPr>
              <a:t>Format</a:t>
            </a:r>
            <a:r>
              <a:rPr lang="en-US" sz="2800" b="1" u="sng" kern="0" spc="-35" dirty="0">
                <a:effectLst/>
                <a:latin typeface="Times New Roman" panose="02020603050405020304" pitchFamily="18" charset="0"/>
                <a:ea typeface="Times New Roman" panose="02020603050405020304" pitchFamily="18" charset="0"/>
              </a:rPr>
              <a:t> </a:t>
            </a:r>
            <a:r>
              <a:rPr lang="en-US" sz="2800" b="1" u="sng" kern="0" dirty="0">
                <a:effectLst/>
                <a:latin typeface="Times New Roman" panose="02020603050405020304" pitchFamily="18" charset="0"/>
                <a:ea typeface="Times New Roman" panose="02020603050405020304" pitchFamily="18" charset="0"/>
              </a:rPr>
              <a:t>of</a:t>
            </a:r>
            <a:r>
              <a:rPr lang="en-US" sz="2800" b="1" u="sng" kern="0" spc="-15" dirty="0">
                <a:effectLst/>
                <a:latin typeface="Times New Roman" panose="02020603050405020304" pitchFamily="18" charset="0"/>
                <a:ea typeface="Times New Roman" panose="02020603050405020304" pitchFamily="18" charset="0"/>
              </a:rPr>
              <a:t> </a:t>
            </a:r>
            <a:r>
              <a:rPr lang="en-US" sz="2800" b="1" u="sng" kern="0" dirty="0">
                <a:effectLst/>
                <a:latin typeface="Times New Roman" panose="02020603050405020304" pitchFamily="18" charset="0"/>
                <a:ea typeface="Times New Roman" panose="02020603050405020304" pitchFamily="18" charset="0"/>
              </a:rPr>
              <a:t>the</a:t>
            </a:r>
            <a:r>
              <a:rPr lang="en-US" sz="2800" b="1" u="sng" kern="0" spc="-50" dirty="0">
                <a:effectLst/>
                <a:latin typeface="Times New Roman" panose="02020603050405020304" pitchFamily="18" charset="0"/>
                <a:ea typeface="Times New Roman" panose="02020603050405020304" pitchFamily="18" charset="0"/>
              </a:rPr>
              <a:t> </a:t>
            </a:r>
            <a:r>
              <a:rPr lang="en-US" sz="2800" b="1" u="sng" kern="0" dirty="0">
                <a:effectLst/>
                <a:latin typeface="Times New Roman" panose="02020603050405020304" pitchFamily="18" charset="0"/>
                <a:ea typeface="Times New Roman" panose="02020603050405020304" pitchFamily="18" charset="0"/>
              </a:rPr>
              <a:t>Internship</a:t>
            </a:r>
            <a:r>
              <a:rPr lang="en-US" sz="2800" b="1" u="sng" kern="0" spc="-5" dirty="0">
                <a:effectLst/>
                <a:latin typeface="Times New Roman" panose="02020603050405020304" pitchFamily="18" charset="0"/>
                <a:ea typeface="Times New Roman" panose="02020603050405020304" pitchFamily="18" charset="0"/>
              </a:rPr>
              <a:t> </a:t>
            </a:r>
            <a:r>
              <a:rPr lang="en-US" sz="2800" b="1" u="sng" kern="0" spc="-10" dirty="0">
                <a:effectLst/>
                <a:latin typeface="Times New Roman" panose="02020603050405020304" pitchFamily="18" charset="0"/>
                <a:ea typeface="Times New Roman" panose="02020603050405020304" pitchFamily="18" charset="0"/>
              </a:rPr>
              <a:t>Report</a:t>
            </a:r>
            <a:endParaRPr lang="en-US" sz="2800" b="1" kern="0" dirty="0">
              <a:effectLst/>
              <a:latin typeface="Times New Roman" panose="02020603050405020304" pitchFamily="18" charset="0"/>
              <a:ea typeface="Times New Roman" panose="02020603050405020304" pitchFamily="18" charset="0"/>
            </a:endParaRPr>
          </a:p>
          <a:p>
            <a:pPr marL="139700" marR="72390" algn="just">
              <a:lnSpc>
                <a:spcPct val="200000"/>
              </a:lnSpc>
              <a:spcBef>
                <a:spcPts val="1140"/>
              </a:spcBef>
              <a:spcAft>
                <a:spcPts val="0"/>
              </a:spcAft>
            </a:pPr>
            <a:r>
              <a:rPr lang="en-US" sz="2400" dirty="0">
                <a:effectLst/>
                <a:latin typeface="Times New Roman" panose="02020603050405020304" pitchFamily="18" charset="0"/>
                <a:ea typeface="Times New Roman" panose="02020603050405020304" pitchFamily="18" charset="0"/>
              </a:rPr>
              <a:t>An Internship report is typically made up of three main divisions:</a:t>
            </a:r>
          </a:p>
          <a:p>
            <a:pPr marL="482600" marR="72390" indent="-342900" algn="just">
              <a:lnSpc>
                <a:spcPct val="200000"/>
              </a:lnSpc>
              <a:spcBef>
                <a:spcPts val="1140"/>
              </a:spcBef>
              <a:spcAft>
                <a:spcPts val="0"/>
              </a:spcAft>
              <a:buAutoNum type="arabicParenBoth"/>
            </a:pPr>
            <a:r>
              <a:rPr lang="en-US" sz="2400" dirty="0">
                <a:effectLst/>
                <a:latin typeface="Times New Roman" panose="02020603050405020304" pitchFamily="18" charset="0"/>
                <a:ea typeface="Times New Roman" panose="02020603050405020304" pitchFamily="18" charset="0"/>
              </a:rPr>
              <a:t>Preliminary</a:t>
            </a:r>
          </a:p>
          <a:p>
            <a:pPr marL="139700" marR="72390" algn="just">
              <a:lnSpc>
                <a:spcPct val="200000"/>
              </a:lnSpc>
              <a:spcBef>
                <a:spcPts val="1140"/>
              </a:spcBef>
              <a:spcAft>
                <a:spcPts val="0"/>
              </a:spcAft>
            </a:pPr>
            <a:r>
              <a:rPr lang="en-US" sz="2400" dirty="0">
                <a:effectLst/>
                <a:latin typeface="Times New Roman" panose="02020603050405020304" pitchFamily="18" charset="0"/>
                <a:ea typeface="Times New Roman" panose="02020603050405020304" pitchFamily="18" charset="0"/>
              </a:rPr>
              <a:t> (2) Body</a:t>
            </a:r>
          </a:p>
          <a:p>
            <a:pPr marL="139700" marR="72390" algn="just">
              <a:lnSpc>
                <a:spcPct val="200000"/>
              </a:lnSpc>
              <a:spcBef>
                <a:spcPts val="1140"/>
              </a:spcBef>
              <a:spcAft>
                <a:spcPts val="0"/>
              </a:spcAft>
            </a:pPr>
            <a:r>
              <a:rPr lang="en-US" sz="2400" dirty="0">
                <a:effectLst/>
                <a:latin typeface="Times New Roman" panose="02020603050405020304" pitchFamily="18" charset="0"/>
                <a:ea typeface="Times New Roman" panose="02020603050405020304" pitchFamily="18" charset="0"/>
              </a:rPr>
              <a:t>(3) Supplementary. </a:t>
            </a:r>
          </a:p>
          <a:p>
            <a:pPr marL="139700" marR="72390" algn="just">
              <a:lnSpc>
                <a:spcPct val="200000"/>
              </a:lnSpc>
              <a:spcBef>
                <a:spcPts val="1140"/>
              </a:spcBef>
              <a:spcAft>
                <a:spcPts val="0"/>
              </a:spcAft>
            </a:pPr>
            <a:r>
              <a:rPr lang="en-US" sz="2400" dirty="0">
                <a:effectLst/>
                <a:latin typeface="Times New Roman" panose="02020603050405020304" pitchFamily="18" charset="0"/>
                <a:ea typeface="Times New Roman" panose="02020603050405020304" pitchFamily="18" charset="0"/>
              </a:rPr>
              <a:t>Each of the sections contains different kind of contents. Students are required to assemble the report in the following order:</a:t>
            </a:r>
          </a:p>
          <a:p>
            <a:endParaRPr lang="en-US" dirty="0"/>
          </a:p>
        </p:txBody>
      </p:sp>
    </p:spTree>
    <p:extLst>
      <p:ext uri="{BB962C8B-B14F-4D97-AF65-F5344CB8AC3E}">
        <p14:creationId xmlns:p14="http://schemas.microsoft.com/office/powerpoint/2010/main" val="1452680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F59C1AD-B7E9-F230-4D9E-EB6FDF6C3A41}"/>
              </a:ext>
            </a:extLst>
          </p:cNvPr>
          <p:cNvSpPr txBox="1"/>
          <p:nvPr/>
        </p:nvSpPr>
        <p:spPr>
          <a:xfrm>
            <a:off x="377483" y="489590"/>
            <a:ext cx="11437033" cy="6340197"/>
          </a:xfrm>
          <a:prstGeom prst="rect">
            <a:avLst/>
          </a:prstGeom>
          <a:noFill/>
        </p:spPr>
        <p:txBody>
          <a:bodyPr wrap="square" rtlCol="0">
            <a:spAutoFit/>
          </a:bodyPr>
          <a:lstStyle/>
          <a:p>
            <a:pPr marL="596900" marR="0" algn="ctr">
              <a:spcBef>
                <a:spcPts val="1275"/>
              </a:spcBef>
              <a:spcAft>
                <a:spcPts val="0"/>
              </a:spcAft>
            </a:pPr>
            <a:r>
              <a:rPr lang="en-US" sz="2800" b="1" spc="-10" dirty="0">
                <a:effectLst/>
                <a:latin typeface="Times New Roman" panose="02020603050405020304" pitchFamily="18" charset="0"/>
                <a:ea typeface="Times New Roman" panose="02020603050405020304" pitchFamily="18" charset="0"/>
              </a:rPr>
              <a:t>Preliminary</a:t>
            </a:r>
            <a:endParaRPr lang="en-US" sz="2800" b="1" dirty="0">
              <a:effectLst/>
              <a:latin typeface="Times New Roman" panose="02020603050405020304" pitchFamily="18" charset="0"/>
              <a:ea typeface="Times New Roman" panose="02020603050405020304" pitchFamily="18" charset="0"/>
            </a:endParaRPr>
          </a:p>
          <a:p>
            <a:pPr marL="1511300" marR="2874010" indent="-457200">
              <a:lnSpc>
                <a:spcPct val="150000"/>
              </a:lnSpc>
              <a:spcBef>
                <a:spcPts val="10"/>
              </a:spcBef>
              <a:spcAft>
                <a:spcPts val="0"/>
              </a:spcAft>
              <a:buFont typeface="+mj-lt"/>
              <a:buAutoNum type="alphaLcPeriod"/>
            </a:pP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Title</a:t>
            </a:r>
            <a:r>
              <a:rPr lang="en-US" sz="24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page</a:t>
            </a:r>
            <a:r>
              <a:rPr lang="en-US" sz="24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24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24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Report </a:t>
            </a:r>
          </a:p>
          <a:p>
            <a:pPr marL="1511300" marR="2874010" indent="-457200">
              <a:lnSpc>
                <a:spcPct val="150000"/>
              </a:lnSpc>
              <a:spcBef>
                <a:spcPts val="10"/>
              </a:spcBef>
              <a:spcAft>
                <a:spcPts val="0"/>
              </a:spcAft>
              <a:buFont typeface="+mj-lt"/>
              <a:buAutoNum type="alphaL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Student Declaration</a:t>
            </a:r>
          </a:p>
          <a:p>
            <a:pPr marL="1511300" marR="2874010" indent="-457200">
              <a:lnSpc>
                <a:spcPct val="150000"/>
              </a:lnSpc>
              <a:spcBef>
                <a:spcPts val="10"/>
              </a:spcBef>
              <a:buFont typeface="+mj-lt"/>
              <a:buAutoNum type="alphaL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Letter from the Organization</a:t>
            </a:r>
            <a:endParaRPr lang="en-US" sz="2400" dirty="0">
              <a:latin typeface="Times New Roman" panose="02020603050405020304" pitchFamily="18" charset="0"/>
              <a:cs typeface="Times New Roman" panose="02020603050405020304" pitchFamily="18" charset="0"/>
            </a:endParaRPr>
          </a:p>
          <a:p>
            <a:pPr marL="1511300" marR="2874010" indent="-457200">
              <a:lnSpc>
                <a:spcPct val="150000"/>
              </a:lnSpc>
              <a:spcBef>
                <a:spcPts val="10"/>
              </a:spcBef>
              <a:spcAft>
                <a:spcPts val="0"/>
              </a:spcAft>
              <a:buFont typeface="+mj-lt"/>
              <a:buAutoNum type="alphaL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Supervisor’s</a:t>
            </a:r>
            <a:r>
              <a:rPr lang="en-US" sz="240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Recommendations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1511300" marR="2874010" indent="-457200">
              <a:lnSpc>
                <a:spcPct val="150000"/>
              </a:lnSpc>
              <a:spcBef>
                <a:spcPts val="10"/>
              </a:spcBef>
              <a:spcAft>
                <a:spcPts val="0"/>
              </a:spcAft>
              <a:buFont typeface="+mj-lt"/>
              <a:buAutoNum type="alphaL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Approval Sheet </a:t>
            </a:r>
          </a:p>
          <a:p>
            <a:pPr marL="1511300" marR="2874010" indent="-457200">
              <a:lnSpc>
                <a:spcPct val="150000"/>
              </a:lnSpc>
              <a:spcBef>
                <a:spcPts val="10"/>
              </a:spcBef>
              <a:buFont typeface="+mj-lt"/>
              <a:buAutoNum type="alphaLcPeriod"/>
            </a:pP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Acknowledgments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511300" marR="3648075" indent="-457200">
              <a:lnSpc>
                <a:spcPct val="150000"/>
              </a:lnSpc>
              <a:spcBef>
                <a:spcPts val="5"/>
              </a:spcBef>
              <a:spcAft>
                <a:spcPts val="0"/>
              </a:spcAft>
              <a:buFont typeface="+mj-lt"/>
              <a:buAutoNum type="alphaLcPeriod"/>
            </a:pP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Table</a:t>
            </a:r>
            <a:r>
              <a:rPr lang="en-US" sz="24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24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Contents</a:t>
            </a:r>
          </a:p>
          <a:p>
            <a:pPr marL="1511300" marR="3648075" indent="-457200">
              <a:lnSpc>
                <a:spcPct val="150000"/>
              </a:lnSpc>
              <a:spcBef>
                <a:spcPts val="5"/>
              </a:spcBef>
              <a:spcAft>
                <a:spcPts val="0"/>
              </a:spcAft>
              <a:buFont typeface="+mj-lt"/>
              <a:buAutoNum type="alphaLcPeriod"/>
            </a:pP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List of Tables</a:t>
            </a:r>
          </a:p>
          <a:p>
            <a:pPr marL="1511300" marR="3648075" indent="-457200">
              <a:lnSpc>
                <a:spcPct val="150000"/>
              </a:lnSpc>
              <a:spcBef>
                <a:spcPts val="5"/>
              </a:spcBef>
              <a:spcAft>
                <a:spcPts val="0"/>
              </a:spcAft>
              <a:buFont typeface="+mj-lt"/>
              <a:buAutoNum type="alphaL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List of Figures</a:t>
            </a:r>
          </a:p>
          <a:p>
            <a:pPr marL="1511300" marR="3648075" indent="-457200">
              <a:lnSpc>
                <a:spcPct val="150000"/>
              </a:lnSpc>
              <a:spcBef>
                <a:spcPts val="5"/>
              </a:spcBef>
              <a:buFont typeface="+mj-lt"/>
              <a:buAutoNum type="alphaL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List of </a:t>
            </a: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Abbreviations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54100" marR="3648075">
              <a:spcBef>
                <a:spcPts val="5"/>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18509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F59C1AD-B7E9-F230-4D9E-EB6FDF6C3A41}"/>
              </a:ext>
            </a:extLst>
          </p:cNvPr>
          <p:cNvSpPr txBox="1"/>
          <p:nvPr/>
        </p:nvSpPr>
        <p:spPr>
          <a:xfrm>
            <a:off x="377483" y="489590"/>
            <a:ext cx="11437033" cy="4965462"/>
          </a:xfrm>
          <a:prstGeom prst="rect">
            <a:avLst/>
          </a:prstGeom>
          <a:noFill/>
        </p:spPr>
        <p:txBody>
          <a:bodyPr wrap="square" rtlCol="0">
            <a:spAutoFit/>
          </a:bodyPr>
          <a:lstStyle/>
          <a:p>
            <a:pPr marL="20828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Body</a:t>
            </a:r>
            <a:r>
              <a:rPr lang="en-US" sz="2800" b="1" spc="-60" dirty="0">
                <a:effectLst/>
                <a:latin typeface="Times New Roman" panose="02020603050405020304" pitchFamily="18" charset="0"/>
                <a:ea typeface="Times New Roman" panose="02020603050405020304" pitchFamily="18" charset="0"/>
              </a:rPr>
              <a:t> </a:t>
            </a:r>
            <a:r>
              <a:rPr lang="en-US" sz="2800" b="1" spc="-10" dirty="0">
                <a:effectLst/>
                <a:latin typeface="Times New Roman" panose="02020603050405020304" pitchFamily="18" charset="0"/>
                <a:ea typeface="Times New Roman" panose="02020603050405020304" pitchFamily="18" charset="0"/>
              </a:rPr>
              <a:t>Components:</a:t>
            </a:r>
            <a:endParaRPr lang="en-US" sz="2800" b="1" dirty="0">
              <a:effectLst/>
              <a:latin typeface="Times New Roman" panose="02020603050405020304" pitchFamily="18" charset="0"/>
              <a:ea typeface="Times New Roman" panose="02020603050405020304" pitchFamily="18" charset="0"/>
            </a:endParaRPr>
          </a:p>
          <a:p>
            <a:pPr marL="342900" marR="0" lvl="0" indent="-342900">
              <a:spcBef>
                <a:spcPts val="685"/>
              </a:spcBef>
              <a:spcAft>
                <a:spcPts val="0"/>
              </a:spcAft>
              <a:buSzPts val="1200"/>
              <a:buFont typeface="Times New Roman" panose="02020603050405020304" pitchFamily="18" charset="0"/>
              <a:buAutoNum type="arabicPeriod"/>
              <a:tabLst>
                <a:tab pos="627380" algn="l"/>
              </a:tabLst>
            </a:pPr>
            <a:r>
              <a:rPr lang="en-US" sz="2800" spc="-10" dirty="0">
                <a:effectLst/>
                <a:latin typeface="Times New Roman" panose="02020603050405020304" pitchFamily="18" charset="0"/>
                <a:ea typeface="Times New Roman" panose="02020603050405020304" pitchFamily="18" charset="0"/>
              </a:rPr>
              <a:t>Introduction</a:t>
            </a:r>
            <a:endParaRPr lang="en-US" sz="2400" spc="0" dirty="0">
              <a:effectLst/>
              <a:latin typeface="Times New Roman" panose="02020603050405020304" pitchFamily="18" charset="0"/>
              <a:ea typeface="Times New Roman" panose="02020603050405020304" pitchFamily="18" charset="0"/>
            </a:endParaRPr>
          </a:p>
          <a:p>
            <a:pPr marL="742950" marR="0" lvl="1" indent="-285750">
              <a:spcBef>
                <a:spcPts val="685"/>
              </a:spcBef>
              <a:spcAft>
                <a:spcPts val="0"/>
              </a:spcAft>
              <a:buSzPts val="1200"/>
              <a:buFont typeface="Wingdings" panose="05000000000000000000" pitchFamily="2" charset="2"/>
              <a:buChar char=""/>
              <a:tabLst>
                <a:tab pos="1085850" algn="l"/>
              </a:tabLst>
            </a:pPr>
            <a:r>
              <a:rPr lang="en-US" sz="2800" spc="-10" dirty="0">
                <a:effectLst/>
                <a:latin typeface="Times New Roman" panose="02020603050405020304" pitchFamily="18" charset="0"/>
                <a:ea typeface="Wingdings" panose="05000000000000000000" pitchFamily="2" charset="2"/>
                <a:cs typeface="Wingdings" panose="05000000000000000000" pitchFamily="2" charset="2"/>
              </a:rPr>
              <a:t>Background</a:t>
            </a:r>
            <a:endParaRPr lang="en-US" sz="2400" spc="0" dirty="0">
              <a:effectLst/>
              <a:latin typeface="Times New Roman" panose="02020603050405020304" pitchFamily="18" charset="0"/>
              <a:ea typeface="Wingdings" panose="05000000000000000000" pitchFamily="2" charset="2"/>
              <a:cs typeface="Wingdings" panose="05000000000000000000" pitchFamily="2" charset="2"/>
            </a:endParaRPr>
          </a:p>
          <a:p>
            <a:pPr marL="742950" marR="0" lvl="1" indent="-285750">
              <a:spcBef>
                <a:spcPts val="700"/>
              </a:spcBef>
              <a:spcAft>
                <a:spcPts val="0"/>
              </a:spcAft>
              <a:buSzPts val="1200"/>
              <a:buFont typeface="Wingdings" panose="05000000000000000000" pitchFamily="2" charset="2"/>
              <a:buChar char=""/>
              <a:tabLst>
                <a:tab pos="1085850" algn="l"/>
              </a:tabLst>
            </a:pPr>
            <a:r>
              <a:rPr lang="en-US" sz="2800" spc="-10" dirty="0">
                <a:effectLst/>
                <a:latin typeface="Times New Roman" panose="02020603050405020304" pitchFamily="18" charset="0"/>
                <a:ea typeface="Wingdings" panose="05000000000000000000" pitchFamily="2" charset="2"/>
                <a:cs typeface="Wingdings" panose="05000000000000000000" pitchFamily="2" charset="2"/>
              </a:rPr>
              <a:t>Objectives</a:t>
            </a:r>
            <a:endParaRPr lang="en-US" sz="2400" spc="0" dirty="0">
              <a:effectLst/>
              <a:latin typeface="Times New Roman" panose="02020603050405020304" pitchFamily="18" charset="0"/>
              <a:ea typeface="Wingdings" panose="05000000000000000000" pitchFamily="2" charset="2"/>
              <a:cs typeface="Wingdings" panose="05000000000000000000" pitchFamily="2" charset="2"/>
            </a:endParaRPr>
          </a:p>
          <a:p>
            <a:pPr marL="742950" marR="0" lvl="1" indent="-285750">
              <a:spcBef>
                <a:spcPts val="685"/>
              </a:spcBef>
              <a:spcAft>
                <a:spcPts val="0"/>
              </a:spcAft>
              <a:buSzPts val="1200"/>
              <a:buFont typeface="Wingdings" panose="05000000000000000000" pitchFamily="2" charset="2"/>
              <a:buChar char=""/>
              <a:tabLst>
                <a:tab pos="1085850" algn="l"/>
              </a:tabLst>
            </a:pPr>
            <a:r>
              <a:rPr lang="en-US" sz="2800" spc="-10" dirty="0">
                <a:effectLst/>
                <a:latin typeface="Times New Roman" panose="02020603050405020304" pitchFamily="18" charset="0"/>
                <a:ea typeface="Wingdings" panose="05000000000000000000" pitchFamily="2" charset="2"/>
                <a:cs typeface="Wingdings" panose="05000000000000000000" pitchFamily="2" charset="2"/>
              </a:rPr>
              <a:t>Methodology</a:t>
            </a:r>
            <a:r>
              <a:rPr lang="en-US" sz="2800" spc="10" dirty="0">
                <a:effectLst/>
                <a:latin typeface="Times New Roman" panose="02020603050405020304" pitchFamily="18" charset="0"/>
                <a:ea typeface="Wingdings" panose="05000000000000000000" pitchFamily="2" charset="2"/>
                <a:cs typeface="Wingdings" panose="05000000000000000000" pitchFamily="2" charset="2"/>
              </a:rPr>
              <a:t> </a:t>
            </a:r>
            <a:r>
              <a:rPr lang="en-US" sz="2800" spc="-10" dirty="0">
                <a:effectLst/>
                <a:latin typeface="Times New Roman" panose="02020603050405020304" pitchFamily="18" charset="0"/>
                <a:ea typeface="Wingdings" panose="05000000000000000000" pitchFamily="2" charset="2"/>
                <a:cs typeface="Wingdings" panose="05000000000000000000" pitchFamily="2" charset="2"/>
              </a:rPr>
              <a:t>(Organization</a:t>
            </a:r>
            <a:r>
              <a:rPr lang="en-US" sz="2800" spc="20" dirty="0">
                <a:effectLst/>
                <a:latin typeface="Times New Roman" panose="02020603050405020304" pitchFamily="18" charset="0"/>
                <a:ea typeface="Wingdings" panose="05000000000000000000" pitchFamily="2" charset="2"/>
                <a:cs typeface="Wingdings" panose="05000000000000000000" pitchFamily="2" charset="2"/>
              </a:rPr>
              <a:t> </a:t>
            </a:r>
            <a:r>
              <a:rPr lang="en-US" sz="2800" spc="-10" dirty="0">
                <a:effectLst/>
                <a:latin typeface="Times New Roman" panose="02020603050405020304" pitchFamily="18" charset="0"/>
                <a:ea typeface="Wingdings" panose="05000000000000000000" pitchFamily="2" charset="2"/>
                <a:cs typeface="Wingdings" panose="05000000000000000000" pitchFamily="2" charset="2"/>
              </a:rPr>
              <a:t>selection,</a:t>
            </a:r>
            <a:r>
              <a:rPr lang="en-US" sz="2800" spc="35" dirty="0">
                <a:effectLst/>
                <a:latin typeface="Times New Roman" panose="02020603050405020304" pitchFamily="18" charset="0"/>
                <a:ea typeface="Wingdings" panose="05000000000000000000" pitchFamily="2" charset="2"/>
                <a:cs typeface="Wingdings" panose="05000000000000000000" pitchFamily="2" charset="2"/>
              </a:rPr>
              <a:t> </a:t>
            </a:r>
            <a:r>
              <a:rPr lang="en-US" sz="2800" spc="-10" dirty="0">
                <a:effectLst/>
                <a:latin typeface="Times New Roman" panose="02020603050405020304" pitchFamily="18" charset="0"/>
                <a:ea typeface="Wingdings" panose="05000000000000000000" pitchFamily="2" charset="2"/>
                <a:cs typeface="Wingdings" panose="05000000000000000000" pitchFamily="2" charset="2"/>
              </a:rPr>
              <a:t>placement,</a:t>
            </a:r>
            <a:r>
              <a:rPr lang="en-US" sz="2800" spc="35" dirty="0">
                <a:effectLst/>
                <a:latin typeface="Times New Roman" panose="02020603050405020304" pitchFamily="18" charset="0"/>
                <a:ea typeface="Wingdings" panose="05000000000000000000" pitchFamily="2" charset="2"/>
                <a:cs typeface="Wingdings" panose="05000000000000000000" pitchFamily="2" charset="2"/>
              </a:rPr>
              <a:t> </a:t>
            </a:r>
            <a:r>
              <a:rPr lang="en-US" sz="2800" spc="-10" dirty="0">
                <a:effectLst/>
                <a:latin typeface="Times New Roman" panose="02020603050405020304" pitchFamily="18" charset="0"/>
                <a:ea typeface="Wingdings" panose="05000000000000000000" pitchFamily="2" charset="2"/>
                <a:cs typeface="Wingdings" panose="05000000000000000000" pitchFamily="2" charset="2"/>
              </a:rPr>
              <a:t>duration,</a:t>
            </a:r>
            <a:r>
              <a:rPr lang="en-US" sz="2800" spc="40" dirty="0">
                <a:effectLst/>
                <a:latin typeface="Times New Roman" panose="02020603050405020304" pitchFamily="18" charset="0"/>
                <a:ea typeface="Wingdings" panose="05000000000000000000" pitchFamily="2" charset="2"/>
                <a:cs typeface="Wingdings" panose="05000000000000000000" pitchFamily="2" charset="2"/>
              </a:rPr>
              <a:t> </a:t>
            </a:r>
            <a:r>
              <a:rPr lang="en-US" sz="2800" spc="-10" dirty="0">
                <a:effectLst/>
                <a:latin typeface="Times New Roman" panose="02020603050405020304" pitchFamily="18" charset="0"/>
                <a:ea typeface="Wingdings" panose="05000000000000000000" pitchFamily="2" charset="2"/>
                <a:cs typeface="Wingdings" panose="05000000000000000000" pitchFamily="2" charset="2"/>
              </a:rPr>
              <a:t>activities)</a:t>
            </a:r>
            <a:endParaRPr lang="en-US" sz="2400" spc="0" dirty="0">
              <a:effectLst/>
              <a:latin typeface="Times New Roman" panose="02020603050405020304" pitchFamily="18" charset="0"/>
              <a:ea typeface="Wingdings" panose="05000000000000000000" pitchFamily="2" charset="2"/>
              <a:cs typeface="Wingdings" panose="05000000000000000000" pitchFamily="2" charset="2"/>
            </a:endParaRPr>
          </a:p>
          <a:p>
            <a:pPr marL="342900" marR="0" lvl="0" indent="-342900">
              <a:spcBef>
                <a:spcPts val="695"/>
              </a:spcBef>
              <a:spcAft>
                <a:spcPts val="0"/>
              </a:spcAft>
              <a:buSzPts val="1200"/>
              <a:buFont typeface="Times New Roman" panose="02020603050405020304" pitchFamily="18" charset="0"/>
              <a:buAutoNum type="arabicPeriod"/>
              <a:tabLst>
                <a:tab pos="627380" algn="l"/>
              </a:tabLst>
            </a:pPr>
            <a:r>
              <a:rPr lang="en-US" sz="2800" spc="0" dirty="0">
                <a:effectLst/>
                <a:latin typeface="Times New Roman" panose="02020603050405020304" pitchFamily="18" charset="0"/>
                <a:ea typeface="Times New Roman" panose="02020603050405020304" pitchFamily="18" charset="0"/>
              </a:rPr>
              <a:t>Brief</a:t>
            </a:r>
            <a:r>
              <a:rPr lang="en-US" sz="2800" spc="-30"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Introduction</a:t>
            </a:r>
            <a:r>
              <a:rPr lang="en-US" sz="2800" spc="-45"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of</a:t>
            </a:r>
            <a:r>
              <a:rPr lang="en-US" sz="2800" spc="-60"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the</a:t>
            </a:r>
            <a:r>
              <a:rPr lang="en-US" sz="2800" spc="-25" dirty="0">
                <a:effectLst/>
                <a:latin typeface="Times New Roman" panose="02020603050405020304" pitchFamily="18" charset="0"/>
                <a:ea typeface="Times New Roman" panose="02020603050405020304" pitchFamily="18" charset="0"/>
              </a:rPr>
              <a:t> </a:t>
            </a:r>
            <a:r>
              <a:rPr lang="en-US" sz="2800" spc="-10" dirty="0">
                <a:effectLst/>
                <a:latin typeface="Times New Roman" panose="02020603050405020304" pitchFamily="18" charset="0"/>
                <a:ea typeface="Times New Roman" panose="02020603050405020304" pitchFamily="18" charset="0"/>
              </a:rPr>
              <a:t>Industry.</a:t>
            </a:r>
            <a:endParaRPr lang="en-US" sz="2400" spc="0" dirty="0">
              <a:effectLst/>
              <a:latin typeface="Times New Roman" panose="02020603050405020304" pitchFamily="18" charset="0"/>
              <a:ea typeface="Times New Roman" panose="02020603050405020304" pitchFamily="18" charset="0"/>
            </a:endParaRPr>
          </a:p>
          <a:p>
            <a:pPr marL="342900" marR="0" lvl="0" indent="-342900">
              <a:spcBef>
                <a:spcPts val="685"/>
              </a:spcBef>
              <a:spcAft>
                <a:spcPts val="0"/>
              </a:spcAft>
              <a:buSzPts val="1200"/>
              <a:buFont typeface="Times New Roman" panose="02020603050405020304" pitchFamily="18" charset="0"/>
              <a:buAutoNum type="arabicPeriod"/>
              <a:tabLst>
                <a:tab pos="627380" algn="l"/>
              </a:tabLst>
            </a:pPr>
            <a:r>
              <a:rPr lang="en-US" sz="2800" spc="0" dirty="0">
                <a:effectLst/>
                <a:latin typeface="Times New Roman" panose="02020603050405020304" pitchFamily="18" charset="0"/>
                <a:ea typeface="Times New Roman" panose="02020603050405020304" pitchFamily="18" charset="0"/>
              </a:rPr>
              <a:t>Brief</a:t>
            </a:r>
            <a:r>
              <a:rPr lang="en-US" sz="2800" spc="-30"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Introduction</a:t>
            </a:r>
            <a:r>
              <a:rPr lang="en-US" sz="2800" spc="-45"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of</a:t>
            </a:r>
            <a:r>
              <a:rPr lang="en-US" sz="2800" spc="-60"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the</a:t>
            </a:r>
            <a:r>
              <a:rPr lang="en-US" sz="2800" spc="-25" dirty="0">
                <a:effectLst/>
                <a:latin typeface="Times New Roman" panose="02020603050405020304" pitchFamily="18" charset="0"/>
                <a:ea typeface="Times New Roman" panose="02020603050405020304" pitchFamily="18" charset="0"/>
              </a:rPr>
              <a:t> </a:t>
            </a:r>
            <a:r>
              <a:rPr lang="en-US" sz="2800" spc="-10" dirty="0">
                <a:effectLst/>
                <a:latin typeface="Times New Roman" panose="02020603050405020304" pitchFamily="18" charset="0"/>
                <a:ea typeface="Times New Roman" panose="02020603050405020304" pitchFamily="18" charset="0"/>
              </a:rPr>
              <a:t>Organization.</a:t>
            </a:r>
            <a:endParaRPr lang="en-US" sz="2400" spc="0" dirty="0">
              <a:effectLst/>
              <a:latin typeface="Times New Roman" panose="02020603050405020304" pitchFamily="18" charset="0"/>
              <a:ea typeface="Times New Roman" panose="02020603050405020304" pitchFamily="18" charset="0"/>
            </a:endParaRPr>
          </a:p>
          <a:p>
            <a:pPr marL="342900" marR="0" lvl="0" indent="-342900">
              <a:spcBef>
                <a:spcPts val="695"/>
              </a:spcBef>
              <a:spcAft>
                <a:spcPts val="0"/>
              </a:spcAft>
              <a:buSzPts val="1200"/>
              <a:buFont typeface="Times New Roman" panose="02020603050405020304" pitchFamily="18" charset="0"/>
              <a:buAutoNum type="arabicPeriod"/>
              <a:tabLst>
                <a:tab pos="627380" algn="l"/>
              </a:tabLst>
            </a:pPr>
            <a:r>
              <a:rPr lang="en-US" sz="2800" spc="0" dirty="0">
                <a:effectLst/>
                <a:latin typeface="Times New Roman" panose="02020603050405020304" pitchFamily="18" charset="0"/>
                <a:ea typeface="Times New Roman" panose="02020603050405020304" pitchFamily="18" charset="0"/>
              </a:rPr>
              <a:t>Analysis</a:t>
            </a:r>
            <a:r>
              <a:rPr lang="en-US" sz="2800" spc="-40"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of</a:t>
            </a:r>
            <a:r>
              <a:rPr lang="en-US" sz="2800" spc="-45"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activities</a:t>
            </a:r>
            <a:r>
              <a:rPr lang="en-US" sz="2800" spc="-35"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done</a:t>
            </a:r>
            <a:r>
              <a:rPr lang="en-US" sz="2800" spc="-45"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a:t>
            </a:r>
            <a:r>
              <a:rPr lang="en-US" sz="2800" spc="-40"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problems</a:t>
            </a:r>
            <a:r>
              <a:rPr lang="en-US" sz="2800" spc="-35" dirty="0">
                <a:effectLst/>
                <a:latin typeface="Times New Roman" panose="02020603050405020304" pitchFamily="18" charset="0"/>
                <a:ea typeface="Times New Roman" panose="02020603050405020304" pitchFamily="18" charset="0"/>
              </a:rPr>
              <a:t> </a:t>
            </a:r>
            <a:r>
              <a:rPr lang="en-US" sz="2800" spc="-10" dirty="0">
                <a:effectLst/>
                <a:latin typeface="Times New Roman" panose="02020603050405020304" pitchFamily="18" charset="0"/>
                <a:ea typeface="Times New Roman" panose="02020603050405020304" pitchFamily="18" charset="0"/>
              </a:rPr>
              <a:t>solved</a:t>
            </a:r>
            <a:endParaRPr lang="en-US" sz="2400" spc="0" dirty="0">
              <a:effectLst/>
              <a:latin typeface="Times New Roman" panose="02020603050405020304" pitchFamily="18" charset="0"/>
              <a:ea typeface="Times New Roman" panose="02020603050405020304" pitchFamily="18" charset="0"/>
            </a:endParaRPr>
          </a:p>
          <a:p>
            <a:pPr marL="342900" marR="0" lvl="0" indent="-342900">
              <a:spcBef>
                <a:spcPts val="685"/>
              </a:spcBef>
              <a:spcAft>
                <a:spcPts val="0"/>
              </a:spcAft>
              <a:buSzPts val="1200"/>
              <a:buFont typeface="Times New Roman" panose="02020603050405020304" pitchFamily="18" charset="0"/>
              <a:buAutoNum type="arabicPeriod"/>
              <a:tabLst>
                <a:tab pos="627380" algn="l"/>
              </a:tabLst>
            </a:pPr>
            <a:r>
              <a:rPr lang="en-US" sz="2800" spc="0" dirty="0">
                <a:effectLst/>
                <a:latin typeface="Times New Roman" panose="02020603050405020304" pitchFamily="18" charset="0"/>
                <a:ea typeface="Times New Roman" panose="02020603050405020304" pitchFamily="18" charset="0"/>
              </a:rPr>
              <a:t>Conclusion</a:t>
            </a:r>
            <a:r>
              <a:rPr lang="en-US" sz="2800" spc="-75" dirty="0">
                <a:effectLst/>
                <a:latin typeface="Times New Roman" panose="02020603050405020304" pitchFamily="18" charset="0"/>
                <a:ea typeface="Times New Roman" panose="02020603050405020304" pitchFamily="18" charset="0"/>
              </a:rPr>
              <a:t> </a:t>
            </a:r>
            <a:r>
              <a:rPr lang="en-US" sz="2800" spc="0" dirty="0">
                <a:effectLst/>
                <a:latin typeface="Times New Roman" panose="02020603050405020304" pitchFamily="18" charset="0"/>
                <a:ea typeface="Times New Roman" panose="02020603050405020304" pitchFamily="18" charset="0"/>
              </a:rPr>
              <a:t>(Lessons</a:t>
            </a:r>
            <a:r>
              <a:rPr lang="en-US" sz="2800" spc="-65" dirty="0">
                <a:effectLst/>
                <a:latin typeface="Times New Roman" panose="02020603050405020304" pitchFamily="18" charset="0"/>
                <a:ea typeface="Times New Roman" panose="02020603050405020304" pitchFamily="18" charset="0"/>
              </a:rPr>
              <a:t> </a:t>
            </a:r>
            <a:r>
              <a:rPr lang="en-US" sz="2800" spc="-10" dirty="0">
                <a:effectLst/>
                <a:latin typeface="Times New Roman" panose="02020603050405020304" pitchFamily="18" charset="0"/>
                <a:ea typeface="Times New Roman" panose="02020603050405020304" pitchFamily="18" charset="0"/>
              </a:rPr>
              <a:t>learnt)</a:t>
            </a:r>
            <a:endParaRPr lang="en-US" sz="2400" spc="0" dirty="0">
              <a:effectLst/>
              <a:latin typeface="Times New Roman" panose="02020603050405020304" pitchFamily="18" charset="0"/>
              <a:ea typeface="Times New Roman" panose="02020603050405020304" pitchFamily="18" charset="0"/>
            </a:endParaRPr>
          </a:p>
          <a:p>
            <a:pPr marL="1054100" marR="3648075">
              <a:spcBef>
                <a:spcPts val="5"/>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2" name="Rectangle 1">
            <a:extLst>
              <a:ext uri="{FF2B5EF4-FFF2-40B4-BE49-F238E27FC236}">
                <a16:creationId xmlns:a16="http://schemas.microsoft.com/office/drawing/2014/main" id="{4EC73D1E-3C0B-09BC-15E6-EFC5401AF8F6}"/>
              </a:ext>
            </a:extLst>
          </p:cNvPr>
          <p:cNvSpPr/>
          <p:nvPr/>
        </p:nvSpPr>
        <p:spPr>
          <a:xfrm>
            <a:off x="1575581" y="5725551"/>
            <a:ext cx="9256541" cy="87219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054100" marR="3648075">
              <a:spcBef>
                <a:spcPts val="5"/>
              </a:spcBef>
            </a:pPr>
            <a:r>
              <a:rPr lang="en-US" sz="3200" b="1" i="1" dirty="0">
                <a:effectLst/>
                <a:latin typeface="Times New Roman" panose="02020603050405020304" pitchFamily="18" charset="0"/>
                <a:ea typeface="Times New Roman" panose="02020603050405020304" pitchFamily="18" charset="0"/>
              </a:rPr>
              <a:t>Reference</a:t>
            </a:r>
            <a:r>
              <a:rPr lang="en-US" sz="3200" b="1" i="1" spc="-55" dirty="0">
                <a:effectLst/>
                <a:latin typeface="Times New Roman" panose="02020603050405020304" pitchFamily="18" charset="0"/>
                <a:ea typeface="Times New Roman" panose="02020603050405020304" pitchFamily="18" charset="0"/>
              </a:rPr>
              <a:t> </a:t>
            </a:r>
            <a:r>
              <a:rPr lang="en-US" sz="3200" b="1" i="1" dirty="0">
                <a:effectLst/>
                <a:latin typeface="Times New Roman" panose="02020603050405020304" pitchFamily="18" charset="0"/>
                <a:ea typeface="Times New Roman" panose="02020603050405020304" pitchFamily="18" charset="0"/>
              </a:rPr>
              <a:t>/</a:t>
            </a:r>
            <a:r>
              <a:rPr lang="en-US" sz="3200" b="1" i="1" spc="-45" dirty="0">
                <a:effectLst/>
                <a:latin typeface="Times New Roman" panose="02020603050405020304" pitchFamily="18" charset="0"/>
                <a:ea typeface="Times New Roman" panose="02020603050405020304" pitchFamily="18" charset="0"/>
              </a:rPr>
              <a:t> </a:t>
            </a:r>
            <a:r>
              <a:rPr lang="en-US" sz="3200" b="1" i="1" spc="-10" dirty="0">
                <a:effectLst/>
                <a:latin typeface="Times New Roman" panose="02020603050405020304" pitchFamily="18" charset="0"/>
                <a:ea typeface="Times New Roman" panose="02020603050405020304" pitchFamily="18" charset="0"/>
              </a:rPr>
              <a:t>Bibliography</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09124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0BE781-40FB-5336-F561-48F032932487}"/>
              </a:ext>
            </a:extLst>
          </p:cNvPr>
          <p:cNvSpPr txBox="1"/>
          <p:nvPr/>
        </p:nvSpPr>
        <p:spPr>
          <a:xfrm>
            <a:off x="307145" y="393895"/>
            <a:ext cx="11577709" cy="6065763"/>
          </a:xfrm>
          <a:prstGeom prst="rect">
            <a:avLst/>
          </a:prstGeom>
          <a:noFill/>
        </p:spPr>
        <p:txBody>
          <a:bodyPr wrap="square" rtlCol="0">
            <a:spAutoFit/>
          </a:bodyPr>
          <a:lstStyle/>
          <a:p>
            <a:pPr marL="75565" marR="0" algn="ctr">
              <a:spcBef>
                <a:spcPts val="315"/>
              </a:spcBef>
              <a:spcAft>
                <a:spcPts val="0"/>
              </a:spcAft>
            </a:pPr>
            <a:r>
              <a:rPr lang="en-US" sz="2800" b="1" kern="0" dirty="0">
                <a:effectLst/>
                <a:latin typeface="Times New Roman" panose="02020603050405020304" pitchFamily="18" charset="0"/>
                <a:ea typeface="Times New Roman" panose="02020603050405020304" pitchFamily="18" charset="0"/>
              </a:rPr>
              <a:t>Internship</a:t>
            </a:r>
            <a:r>
              <a:rPr lang="en-US" sz="2800" b="1" kern="0" spc="-35" dirty="0">
                <a:effectLst/>
                <a:latin typeface="Times New Roman" panose="02020603050405020304" pitchFamily="18" charset="0"/>
                <a:ea typeface="Times New Roman" panose="02020603050405020304" pitchFamily="18" charset="0"/>
              </a:rPr>
              <a:t> </a:t>
            </a:r>
            <a:r>
              <a:rPr lang="en-US" sz="2800" b="1" kern="0" dirty="0">
                <a:effectLst/>
                <a:latin typeface="Times New Roman" panose="02020603050405020304" pitchFamily="18" charset="0"/>
                <a:ea typeface="Times New Roman" panose="02020603050405020304" pitchFamily="18" charset="0"/>
              </a:rPr>
              <a:t>Project</a:t>
            </a:r>
            <a:r>
              <a:rPr lang="en-US" sz="2800" b="1" kern="0" spc="-45" dirty="0">
                <a:effectLst/>
                <a:latin typeface="Times New Roman" panose="02020603050405020304" pitchFamily="18" charset="0"/>
                <a:ea typeface="Times New Roman" panose="02020603050405020304" pitchFamily="18" charset="0"/>
              </a:rPr>
              <a:t> </a:t>
            </a:r>
            <a:r>
              <a:rPr lang="en-US" sz="2800" b="1" kern="0" dirty="0">
                <a:effectLst/>
                <a:latin typeface="Times New Roman" panose="02020603050405020304" pitchFamily="18" charset="0"/>
                <a:ea typeface="Times New Roman" panose="02020603050405020304" pitchFamily="18" charset="0"/>
              </a:rPr>
              <a:t>Report</a:t>
            </a:r>
            <a:r>
              <a:rPr lang="en-US" sz="2800" b="1" kern="0" spc="-35" dirty="0">
                <a:effectLst/>
                <a:latin typeface="Times New Roman" panose="02020603050405020304" pitchFamily="18" charset="0"/>
                <a:ea typeface="Times New Roman" panose="02020603050405020304" pitchFamily="18" charset="0"/>
              </a:rPr>
              <a:t> </a:t>
            </a:r>
            <a:r>
              <a:rPr lang="en-US" sz="2800" b="1" kern="0" dirty="0">
                <a:effectLst/>
                <a:latin typeface="Times New Roman" panose="02020603050405020304" pitchFamily="18" charset="0"/>
                <a:ea typeface="Times New Roman" panose="02020603050405020304" pitchFamily="18" charset="0"/>
              </a:rPr>
              <a:t>Writing</a:t>
            </a:r>
            <a:r>
              <a:rPr lang="en-US" sz="2800" b="1" kern="0" spc="-30" dirty="0">
                <a:effectLst/>
                <a:latin typeface="Times New Roman" panose="02020603050405020304" pitchFamily="18" charset="0"/>
                <a:ea typeface="Times New Roman" panose="02020603050405020304" pitchFamily="18" charset="0"/>
              </a:rPr>
              <a:t> </a:t>
            </a:r>
            <a:r>
              <a:rPr lang="en-US" sz="2800" b="1" kern="0" spc="-10" dirty="0">
                <a:effectLst/>
                <a:latin typeface="Times New Roman" panose="02020603050405020304" pitchFamily="18" charset="0"/>
                <a:ea typeface="Times New Roman" panose="02020603050405020304" pitchFamily="18" charset="0"/>
              </a:rPr>
              <a:t>(Guidelines</a:t>
            </a:r>
            <a:r>
              <a:rPr lang="en-US" sz="1800" b="1" kern="0" spc="-10" dirty="0">
                <a:effectLst/>
                <a:latin typeface="Times New Roman" panose="02020603050405020304" pitchFamily="18" charset="0"/>
                <a:ea typeface="Times New Roman" panose="02020603050405020304" pitchFamily="18" charset="0"/>
              </a:rPr>
              <a:t>)</a:t>
            </a:r>
            <a:endParaRPr lang="en-US" sz="1800" b="1" kern="0" dirty="0">
              <a:effectLst/>
              <a:latin typeface="Times New Roman" panose="02020603050405020304" pitchFamily="18" charset="0"/>
              <a:ea typeface="Times New Roman" panose="02020603050405020304" pitchFamily="18" charset="0"/>
            </a:endParaRPr>
          </a:p>
          <a:p>
            <a:pPr marL="0" marR="0">
              <a:spcBef>
                <a:spcPts val="85"/>
              </a:spcBef>
              <a:spcAft>
                <a:spcPts val="0"/>
              </a:spcAf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139700" marR="0">
              <a:spcBef>
                <a:spcPts val="0"/>
              </a:spcBef>
              <a:spcAft>
                <a:spcPts val="0"/>
              </a:spcAft>
            </a:pPr>
            <a:r>
              <a:rPr lang="en-US" sz="2000" b="1" dirty="0">
                <a:effectLst/>
                <a:latin typeface="Times New Roman" panose="02020603050405020304" pitchFamily="18" charset="0"/>
                <a:ea typeface="Times New Roman" panose="02020603050405020304" pitchFamily="18" charset="0"/>
              </a:rPr>
              <a:t>1.  Number</a:t>
            </a:r>
            <a:r>
              <a:rPr lang="en-US" sz="2000" b="1" spc="-45"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of</a:t>
            </a:r>
            <a:r>
              <a:rPr lang="en-US" sz="2000" b="1" spc="-20"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copies</a:t>
            </a:r>
            <a:r>
              <a:rPr lang="en-US" sz="2000" b="1" spc="-30"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to</a:t>
            </a:r>
            <a:r>
              <a:rPr lang="en-US" sz="2000" b="1" spc="-25"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be</a:t>
            </a:r>
            <a:r>
              <a:rPr lang="en-US" sz="2000" b="1" spc="-30" dirty="0">
                <a:effectLst/>
                <a:latin typeface="Times New Roman" panose="02020603050405020304" pitchFamily="18" charset="0"/>
                <a:ea typeface="Times New Roman" panose="02020603050405020304" pitchFamily="18" charset="0"/>
              </a:rPr>
              <a:t> </a:t>
            </a:r>
            <a:r>
              <a:rPr lang="en-US" sz="2000" b="1" spc="-10" dirty="0">
                <a:effectLst/>
                <a:latin typeface="Times New Roman" panose="02020603050405020304" pitchFamily="18" charset="0"/>
                <a:ea typeface="Times New Roman" panose="02020603050405020304" pitchFamily="18" charset="0"/>
              </a:rPr>
              <a:t>submitted</a:t>
            </a:r>
            <a:endParaRPr lang="en-US" sz="2000" b="1" dirty="0">
              <a:effectLst/>
              <a:latin typeface="Times New Roman" panose="02020603050405020304" pitchFamily="18" charset="0"/>
              <a:ea typeface="Times New Roman" panose="02020603050405020304" pitchFamily="18" charset="0"/>
            </a:endParaRPr>
          </a:p>
          <a:p>
            <a:pPr marL="596900" marR="0">
              <a:spcBef>
                <a:spcPts val="15"/>
              </a:spcBef>
              <a:spcAft>
                <a:spcPts val="0"/>
              </a:spcAft>
            </a:pPr>
            <a:r>
              <a:rPr lang="en-US" sz="2000" dirty="0">
                <a:effectLst/>
                <a:latin typeface="Times New Roman" panose="02020603050405020304" pitchFamily="18" charset="0"/>
                <a:ea typeface="Times New Roman" panose="02020603050405020304" pitchFamily="18" charset="0"/>
              </a:rPr>
              <a:t>A</a:t>
            </a:r>
            <a:r>
              <a:rPr lang="en-US" sz="2000" spc="13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Student</a:t>
            </a:r>
            <a:r>
              <a:rPr lang="en-US" sz="2000" spc="15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Shall</a:t>
            </a:r>
            <a:r>
              <a:rPr lang="en-US" sz="2000" spc="16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Be</a:t>
            </a:r>
            <a:r>
              <a:rPr lang="en-US" sz="2000" spc="13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Required</a:t>
            </a:r>
            <a:r>
              <a:rPr lang="en-US" sz="2000" spc="140" dirty="0">
                <a:effectLst/>
                <a:latin typeface="Times New Roman" panose="02020603050405020304" pitchFamily="18" charset="0"/>
                <a:ea typeface="Times New Roman" panose="02020603050405020304" pitchFamily="18" charset="0"/>
              </a:rPr>
              <a:t> </a:t>
            </a:r>
            <a:r>
              <a:rPr lang="en-US" sz="2000" spc="140" dirty="0">
                <a:latin typeface="Times New Roman" panose="02020603050405020304" pitchFamily="18" charset="0"/>
                <a:ea typeface="Times New Roman" panose="02020603050405020304" pitchFamily="18" charset="0"/>
              </a:rPr>
              <a:t>t</a:t>
            </a:r>
            <a:r>
              <a:rPr lang="en-US" sz="2000" dirty="0">
                <a:effectLst/>
                <a:latin typeface="Times New Roman" panose="02020603050405020304" pitchFamily="18" charset="0"/>
                <a:ea typeface="Times New Roman" panose="02020603050405020304" pitchFamily="18" charset="0"/>
              </a:rPr>
              <a:t>o</a:t>
            </a:r>
            <a:r>
              <a:rPr lang="en-US" sz="2000" spc="14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Submit</a:t>
            </a:r>
            <a:r>
              <a:rPr lang="en-US" sz="2000" spc="155"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Two</a:t>
            </a:r>
            <a:r>
              <a:rPr lang="en-US" sz="2000" b="1" spc="140"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Spiral</a:t>
            </a:r>
            <a:r>
              <a:rPr lang="en-US" sz="2000" b="1" spc="165"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Bound</a:t>
            </a:r>
            <a:r>
              <a:rPr lang="en-US" sz="2000" b="1" spc="140" dirty="0">
                <a:effectLst/>
                <a:latin typeface="Times New Roman" panose="02020603050405020304" pitchFamily="18" charset="0"/>
                <a:ea typeface="Times New Roman" panose="02020603050405020304" pitchFamily="18" charset="0"/>
              </a:rPr>
              <a:t> </a:t>
            </a:r>
            <a:r>
              <a:rPr lang="en-US" sz="2000" b="1" dirty="0">
                <a:effectLst/>
                <a:latin typeface="Times New Roman" panose="02020603050405020304" pitchFamily="18" charset="0"/>
                <a:ea typeface="Times New Roman" panose="02020603050405020304" pitchFamily="18" charset="0"/>
              </a:rPr>
              <a:t>Copies</a:t>
            </a:r>
            <a:r>
              <a:rPr lang="en-US" sz="2000" b="1" spc="150" dirty="0">
                <a:effectLst/>
                <a:latin typeface="Times New Roman" panose="02020603050405020304" pitchFamily="18" charset="0"/>
                <a:ea typeface="Times New Roman" panose="02020603050405020304" pitchFamily="18" charset="0"/>
              </a:rPr>
              <a:t> </a:t>
            </a:r>
            <a:r>
              <a:rPr lang="en-US" sz="2000" b="1" spc="150" dirty="0">
                <a:latin typeface="Times New Roman" panose="02020603050405020304" pitchFamily="18" charset="0"/>
                <a:ea typeface="Times New Roman" panose="02020603050405020304" pitchFamily="18" charset="0"/>
              </a:rPr>
              <a:t>o</a:t>
            </a:r>
            <a:r>
              <a:rPr lang="en-US" sz="2000" dirty="0">
                <a:effectLst/>
                <a:latin typeface="Times New Roman" panose="02020603050405020304" pitchFamily="18" charset="0"/>
                <a:ea typeface="Times New Roman" panose="02020603050405020304" pitchFamily="18" charset="0"/>
              </a:rPr>
              <a:t>f</a:t>
            </a:r>
            <a:r>
              <a:rPr lang="en-US" sz="2000" spc="14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15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Internship Report In The Recommended Format.</a:t>
            </a:r>
          </a:p>
          <a:p>
            <a:pPr marL="139700" marR="0">
              <a:spcBef>
                <a:spcPts val="1365"/>
              </a:spcBef>
              <a:spcAft>
                <a:spcPts val="0"/>
              </a:spcAft>
            </a:pPr>
            <a:r>
              <a:rPr lang="en-US" sz="2000" b="1" spc="-10" dirty="0">
                <a:effectLst/>
                <a:latin typeface="Times New Roman" panose="02020603050405020304" pitchFamily="18" charset="0"/>
                <a:ea typeface="Times New Roman" panose="02020603050405020304" pitchFamily="18" charset="0"/>
              </a:rPr>
              <a:t>2. Length:</a:t>
            </a:r>
            <a:endParaRPr lang="en-US" sz="2000" b="1" dirty="0">
              <a:effectLst/>
              <a:latin typeface="Times New Roman" panose="02020603050405020304" pitchFamily="18" charset="0"/>
              <a:ea typeface="Times New Roman" panose="02020603050405020304" pitchFamily="18" charset="0"/>
            </a:endParaRPr>
          </a:p>
          <a:p>
            <a:pPr marL="540385" marR="0">
              <a:spcBef>
                <a:spcPts val="0"/>
              </a:spcBef>
              <a:spcAft>
                <a:spcPts val="0"/>
              </a:spcAft>
            </a:pPr>
            <a:r>
              <a:rPr lang="en-US" sz="2000" dirty="0">
                <a:effectLst/>
                <a:latin typeface="Times New Roman" panose="02020603050405020304" pitchFamily="18" charset="0"/>
                <a:ea typeface="Times New Roman" panose="02020603050405020304" pitchFamily="18" charset="0"/>
              </a:rPr>
              <a:t>Approx</a:t>
            </a:r>
            <a:r>
              <a:rPr lang="en-US" sz="2000" spc="-3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35</a:t>
            </a:r>
            <a:r>
              <a:rPr lang="en-US" sz="2000" spc="-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to</a:t>
            </a:r>
            <a:r>
              <a:rPr lang="en-US" sz="2000" spc="-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40</a:t>
            </a:r>
            <a:r>
              <a:rPr lang="en-US" sz="2000" spc="-3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pages</a:t>
            </a:r>
            <a:r>
              <a:rPr lang="en-US" sz="2000" spc="-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(About</a:t>
            </a:r>
            <a:r>
              <a:rPr lang="en-US" sz="2000" spc="-2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10,000</a:t>
            </a:r>
            <a:r>
              <a:rPr lang="en-US" sz="2000" spc="-4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to</a:t>
            </a:r>
            <a:r>
              <a:rPr lang="en-US" sz="2000" spc="-4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12,000</a:t>
            </a:r>
            <a:r>
              <a:rPr lang="en-US" sz="2000" spc="-25" dirty="0">
                <a:effectLst/>
                <a:latin typeface="Times New Roman" panose="02020603050405020304" pitchFamily="18" charset="0"/>
                <a:ea typeface="Times New Roman" panose="02020603050405020304" pitchFamily="18" charset="0"/>
              </a:rPr>
              <a:t> </a:t>
            </a:r>
            <a:r>
              <a:rPr lang="en-US" sz="2000" spc="-10" dirty="0">
                <a:effectLst/>
                <a:latin typeface="Times New Roman" panose="02020603050405020304" pitchFamily="18" charset="0"/>
                <a:ea typeface="Times New Roman" panose="02020603050405020304" pitchFamily="18" charset="0"/>
              </a:rPr>
              <a:t>words)</a:t>
            </a:r>
            <a:endParaRPr lang="en-US" sz="2000" dirty="0">
              <a:effectLst/>
              <a:latin typeface="Times New Roman" panose="02020603050405020304" pitchFamily="18" charset="0"/>
              <a:ea typeface="Times New Roman" panose="02020603050405020304" pitchFamily="18" charset="0"/>
            </a:endParaRPr>
          </a:p>
          <a:p>
            <a:pPr marL="0" marR="0">
              <a:spcBef>
                <a:spcPts val="25"/>
              </a:spcBef>
              <a:spcAft>
                <a:spcPts val="0"/>
              </a:spcAft>
            </a:pPr>
            <a:r>
              <a:rPr lang="en-US" sz="2000" dirty="0">
                <a:effectLst/>
                <a:latin typeface="Times New Roman" panose="02020603050405020304" pitchFamily="18" charset="0"/>
                <a:ea typeface="Times New Roman" panose="02020603050405020304" pitchFamily="18" charset="0"/>
              </a:rPr>
              <a:t> </a:t>
            </a:r>
          </a:p>
          <a:p>
            <a:pPr marL="139700" marR="0">
              <a:spcBef>
                <a:spcPts val="0"/>
              </a:spcBef>
              <a:spcAft>
                <a:spcPts val="0"/>
              </a:spcAft>
            </a:pPr>
            <a:r>
              <a:rPr lang="en-US" sz="2000" b="1" spc="-10" dirty="0">
                <a:effectLst/>
                <a:latin typeface="Times New Roman" panose="02020603050405020304" pitchFamily="18" charset="0"/>
                <a:ea typeface="Times New Roman" panose="02020603050405020304" pitchFamily="18" charset="0"/>
              </a:rPr>
              <a:t>3. Paper:</a:t>
            </a:r>
            <a:endParaRPr lang="en-US" sz="2000" b="1" dirty="0">
              <a:effectLst/>
              <a:latin typeface="Times New Roman" panose="02020603050405020304" pitchFamily="18" charset="0"/>
              <a:ea typeface="Times New Roman" panose="02020603050405020304" pitchFamily="18" charset="0"/>
            </a:endParaRPr>
          </a:p>
          <a:p>
            <a:pPr marL="596900" marR="0">
              <a:spcBef>
                <a:spcPts val="0"/>
              </a:spcBef>
              <a:spcAft>
                <a:spcPts val="0"/>
              </a:spcAft>
            </a:pPr>
            <a:r>
              <a:rPr lang="en-US" sz="2000" dirty="0" err="1">
                <a:effectLst/>
                <a:latin typeface="Times New Roman" panose="02020603050405020304" pitchFamily="18" charset="0"/>
                <a:ea typeface="Times New Roman" panose="02020603050405020304" pitchFamily="18" charset="0"/>
              </a:rPr>
              <a:t>A4</a:t>
            </a:r>
            <a:r>
              <a:rPr lang="en-US" sz="2000" spc="-4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white</a:t>
            </a:r>
            <a:r>
              <a:rPr lang="en-US" sz="2000" spc="-4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bond</a:t>
            </a:r>
            <a:r>
              <a:rPr lang="en-US" sz="2000" spc="-25" dirty="0">
                <a:effectLst/>
                <a:latin typeface="Times New Roman" panose="02020603050405020304" pitchFamily="18" charset="0"/>
                <a:ea typeface="Times New Roman" panose="02020603050405020304" pitchFamily="18" charset="0"/>
              </a:rPr>
              <a:t> </a:t>
            </a:r>
            <a:r>
              <a:rPr lang="en-US" sz="2000" spc="-20" dirty="0">
                <a:effectLst/>
                <a:latin typeface="Times New Roman" panose="02020603050405020304" pitchFamily="18" charset="0"/>
                <a:ea typeface="Times New Roman" panose="02020603050405020304" pitchFamily="18" charset="0"/>
              </a:rPr>
              <a:t>paper</a:t>
            </a:r>
            <a:endParaRPr lang="en-US" sz="2000" dirty="0">
              <a:effectLst/>
              <a:latin typeface="Times New Roman" panose="02020603050405020304" pitchFamily="18" charset="0"/>
              <a:ea typeface="Times New Roman" panose="02020603050405020304" pitchFamily="18" charset="0"/>
            </a:endParaRPr>
          </a:p>
          <a:p>
            <a:pPr marL="0" marR="0">
              <a:spcBef>
                <a:spcPts val="15"/>
              </a:spcBef>
              <a:spcAft>
                <a:spcPts val="0"/>
              </a:spcAft>
            </a:pPr>
            <a:r>
              <a:rPr lang="en-US" sz="2000" dirty="0">
                <a:effectLst/>
                <a:latin typeface="Times New Roman" panose="02020603050405020304" pitchFamily="18" charset="0"/>
                <a:ea typeface="Times New Roman" panose="02020603050405020304" pitchFamily="18" charset="0"/>
              </a:rPr>
              <a:t> </a:t>
            </a:r>
          </a:p>
          <a:p>
            <a:pPr marL="139700" marR="0">
              <a:spcBef>
                <a:spcPts val="0"/>
              </a:spcBef>
              <a:spcAft>
                <a:spcPts val="0"/>
              </a:spcAft>
            </a:pPr>
            <a:r>
              <a:rPr lang="en-US" sz="2000" b="1" spc="-10" dirty="0">
                <a:effectLst/>
                <a:latin typeface="Times New Roman" panose="02020603050405020304" pitchFamily="18" charset="0"/>
                <a:ea typeface="Times New Roman" panose="02020603050405020304" pitchFamily="18" charset="0"/>
              </a:rPr>
              <a:t>4. Typing:</a:t>
            </a:r>
            <a:endParaRPr lang="en-US" sz="2000" b="1" dirty="0">
              <a:effectLst/>
              <a:latin typeface="Times New Roman" panose="02020603050405020304" pitchFamily="18" charset="0"/>
              <a:ea typeface="Times New Roman" panose="02020603050405020304" pitchFamily="18" charset="0"/>
            </a:endParaRPr>
          </a:p>
          <a:p>
            <a:pPr marL="5969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Font</a:t>
            </a:r>
            <a:r>
              <a:rPr lang="en-US" sz="2000" spc="-3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t>
            </a:r>
            <a:r>
              <a:rPr lang="en-US" sz="2000" spc="-3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Times</a:t>
            </a:r>
            <a:r>
              <a:rPr lang="en-US" sz="2000" spc="-3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New</a:t>
            </a:r>
            <a:r>
              <a:rPr lang="en-US" sz="2000" spc="-30" dirty="0">
                <a:effectLst/>
                <a:latin typeface="Times New Roman" panose="02020603050405020304" pitchFamily="18" charset="0"/>
                <a:ea typeface="Times New Roman" panose="02020603050405020304" pitchFamily="18" charset="0"/>
              </a:rPr>
              <a:t> </a:t>
            </a:r>
            <a:r>
              <a:rPr lang="en-US" sz="2000" spc="-20" dirty="0">
                <a:effectLst/>
                <a:latin typeface="Times New Roman" panose="02020603050405020304" pitchFamily="18" charset="0"/>
                <a:ea typeface="Times New Roman" panose="02020603050405020304" pitchFamily="18" charset="0"/>
              </a:rPr>
              <a:t>Roman</a:t>
            </a:r>
            <a:endParaRPr lang="en-US" sz="2000" dirty="0">
              <a:effectLst/>
              <a:latin typeface="Times New Roman" panose="02020603050405020304" pitchFamily="18" charset="0"/>
              <a:ea typeface="Times New Roman" panose="02020603050405020304" pitchFamily="18" charset="0"/>
            </a:endParaRPr>
          </a:p>
          <a:p>
            <a:pPr marL="596900" marR="2170430">
              <a:spcBef>
                <a:spcPts val="10"/>
              </a:spcBef>
              <a:spcAft>
                <a:spcPts val="0"/>
              </a:spcAft>
            </a:pPr>
            <a:r>
              <a:rPr lang="en-US" sz="2000" dirty="0">
                <a:effectLst/>
                <a:latin typeface="Times New Roman" panose="02020603050405020304" pitchFamily="18" charset="0"/>
                <a:ea typeface="Times New Roman" panose="02020603050405020304" pitchFamily="18" charset="0"/>
              </a:rPr>
              <a:t>Standard</a:t>
            </a:r>
            <a:r>
              <a:rPr lang="en-US" sz="2000" spc="-6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letter</a:t>
            </a:r>
            <a:r>
              <a:rPr lang="en-US" sz="2000" spc="-5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size:</a:t>
            </a:r>
            <a:r>
              <a:rPr lang="en-US" sz="2000" spc="-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Title</a:t>
            </a:r>
            <a:r>
              <a:rPr lang="en-US" sz="2000" spc="-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t>
            </a:r>
            <a:r>
              <a:rPr lang="en-US" sz="2000" spc="-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14</a:t>
            </a:r>
            <a:r>
              <a:rPr lang="en-US" sz="2000" spc="-6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a:t>
            </a:r>
            <a:r>
              <a:rPr lang="en-US" sz="2000" spc="-6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Text</a:t>
            </a:r>
            <a:r>
              <a:rPr lang="en-US" sz="2000" spc="-3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t>
            </a:r>
            <a:r>
              <a:rPr lang="en-US" sz="2000" spc="-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12 Black </a:t>
            </a:r>
            <a:r>
              <a:rPr lang="en-US" sz="2000" dirty="0" err="1">
                <a:effectLst/>
                <a:latin typeface="Times New Roman" panose="02020603050405020304" pitchFamily="18" charset="0"/>
                <a:ea typeface="Times New Roman" panose="02020603050405020304" pitchFamily="18" charset="0"/>
              </a:rPr>
              <a:t>Colour</a:t>
            </a:r>
            <a:endParaRPr lang="en-US" sz="2000" dirty="0">
              <a:effectLst/>
              <a:latin typeface="Times New Roman" panose="02020603050405020304" pitchFamily="18" charset="0"/>
              <a:ea typeface="Times New Roman" panose="02020603050405020304" pitchFamily="18" charset="0"/>
            </a:endParaRPr>
          </a:p>
          <a:p>
            <a:pPr marL="596900" marR="3648075">
              <a:spcBef>
                <a:spcPts val="5"/>
              </a:spcBef>
              <a:spcAft>
                <a:spcPts val="0"/>
              </a:spcAft>
            </a:pPr>
            <a:r>
              <a:rPr lang="en-US" sz="2000" dirty="0">
                <a:effectLst/>
                <a:latin typeface="Times New Roman" panose="02020603050405020304" pitchFamily="18" charset="0"/>
                <a:ea typeface="Times New Roman" panose="02020603050405020304" pitchFamily="18" charset="0"/>
              </a:rPr>
              <a:t>One side of the paper One</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half</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line</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spacing</a:t>
            </a:r>
          </a:p>
          <a:p>
            <a:pPr marL="139700" marR="0">
              <a:spcBef>
                <a:spcPts val="1380"/>
              </a:spcBef>
              <a:spcAft>
                <a:spcPts val="0"/>
              </a:spcAft>
            </a:pPr>
            <a:r>
              <a:rPr lang="en-US" sz="2000" b="1" spc="-10" dirty="0">
                <a:effectLst/>
                <a:latin typeface="Times New Roman" panose="02020603050405020304" pitchFamily="18" charset="0"/>
                <a:ea typeface="Times New Roman" panose="02020603050405020304" pitchFamily="18" charset="0"/>
              </a:rPr>
              <a:t>5. Margin:</a:t>
            </a:r>
            <a:endParaRPr lang="en-US" sz="2000" b="1" dirty="0">
              <a:effectLst/>
              <a:latin typeface="Times New Roman" panose="02020603050405020304" pitchFamily="18" charset="0"/>
              <a:ea typeface="Times New Roman" panose="02020603050405020304" pitchFamily="18" charset="0"/>
            </a:endParaRPr>
          </a:p>
          <a:p>
            <a:pPr marL="596900" marR="3479800">
              <a:spcBef>
                <a:spcPts val="10"/>
              </a:spcBef>
              <a:spcAft>
                <a:spcPts val="0"/>
              </a:spcAft>
            </a:pPr>
            <a:r>
              <a:rPr lang="en-US" sz="2000" dirty="0">
                <a:effectLst/>
                <a:latin typeface="Times New Roman" panose="02020603050405020304" pitchFamily="18" charset="0"/>
                <a:ea typeface="Times New Roman" panose="02020603050405020304" pitchFamily="18" charset="0"/>
              </a:rPr>
              <a:t>Left and Top – 35 mm Right</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Bottom</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20</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mm</a:t>
            </a:r>
          </a:p>
          <a:p>
            <a:endParaRPr lang="en-US" dirty="0"/>
          </a:p>
        </p:txBody>
      </p:sp>
    </p:spTree>
    <p:extLst>
      <p:ext uri="{BB962C8B-B14F-4D97-AF65-F5344CB8AC3E}">
        <p14:creationId xmlns:p14="http://schemas.microsoft.com/office/powerpoint/2010/main" val="2963052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E74C25E-5205-864B-6212-38661A471EF5}"/>
              </a:ext>
            </a:extLst>
          </p:cNvPr>
          <p:cNvSpPr txBox="1"/>
          <p:nvPr/>
        </p:nvSpPr>
        <p:spPr>
          <a:xfrm>
            <a:off x="166467" y="102304"/>
            <a:ext cx="11859065" cy="6755696"/>
          </a:xfrm>
          <a:prstGeom prst="rect">
            <a:avLst/>
          </a:prstGeom>
          <a:noFill/>
        </p:spPr>
        <p:txBody>
          <a:bodyPr wrap="square" rtlCol="0">
            <a:spAutoFit/>
          </a:bodyPr>
          <a:lstStyle/>
          <a:p>
            <a:pPr marL="139700" marR="0" algn="just">
              <a:spcBef>
                <a:spcPts val="1370"/>
              </a:spcBef>
              <a:spcAft>
                <a:spcPts val="0"/>
              </a:spcAft>
            </a:pPr>
            <a:r>
              <a:rPr lang="en-US" sz="2800" b="1" dirty="0">
                <a:effectLst/>
                <a:latin typeface="Times New Roman" panose="02020603050405020304" pitchFamily="18" charset="0"/>
                <a:ea typeface="Times New Roman" panose="02020603050405020304" pitchFamily="18" charset="0"/>
              </a:rPr>
              <a:t>6</a:t>
            </a:r>
            <a:r>
              <a:rPr lang="en-US" sz="2400" b="1" dirty="0">
                <a:effectLst/>
                <a:latin typeface="Times New Roman" panose="02020603050405020304" pitchFamily="18" charset="0"/>
                <a:ea typeface="Times New Roman" panose="02020603050405020304" pitchFamily="18" charset="0"/>
              </a:rPr>
              <a:t>. Page</a:t>
            </a:r>
            <a:r>
              <a:rPr lang="en-US" sz="2400" b="1" spc="-55" dirty="0">
                <a:effectLst/>
                <a:latin typeface="Times New Roman" panose="02020603050405020304" pitchFamily="18" charset="0"/>
                <a:ea typeface="Times New Roman" panose="02020603050405020304" pitchFamily="18" charset="0"/>
              </a:rPr>
              <a:t> </a:t>
            </a:r>
            <a:r>
              <a:rPr lang="en-US" sz="2400" b="1" spc="-10" dirty="0">
                <a:effectLst/>
                <a:latin typeface="Times New Roman" panose="02020603050405020304" pitchFamily="18" charset="0"/>
                <a:ea typeface="Times New Roman" panose="02020603050405020304" pitchFamily="18" charset="0"/>
              </a:rPr>
              <a:t>Numbers:</a:t>
            </a:r>
            <a:endParaRPr lang="en-US" sz="2400" b="1" dirty="0">
              <a:effectLst/>
              <a:latin typeface="Times New Roman" panose="02020603050405020304" pitchFamily="18" charset="0"/>
              <a:ea typeface="Times New Roman" panose="02020603050405020304" pitchFamily="18" charset="0"/>
            </a:endParaRPr>
          </a:p>
          <a:p>
            <a:pPr marL="596900" marR="144780" algn="just">
              <a:spcBef>
                <a:spcPts val="10"/>
              </a:spcBef>
              <a:spcAft>
                <a:spcPts val="0"/>
              </a:spcAft>
            </a:pPr>
            <a:r>
              <a:rPr lang="en-US" sz="2400" dirty="0">
                <a:effectLst/>
                <a:latin typeface="Times New Roman" panose="02020603050405020304" pitchFamily="18" charset="0"/>
                <a:ea typeface="Times New Roman" panose="02020603050405020304" pitchFamily="18" charset="0"/>
              </a:rPr>
              <a:t>All the pages in the initial part are in small roman centrally located at the bottom of the pages. Pages in the body parts are in Arabic numerals centrally located at the bottom of the pages.</a:t>
            </a:r>
          </a:p>
          <a:p>
            <a:pPr marL="596900" marR="0" algn="just">
              <a:spcBef>
                <a:spcPts val="5"/>
              </a:spcBef>
              <a:spcAft>
                <a:spcPts val="0"/>
              </a:spcAft>
            </a:pPr>
            <a:r>
              <a:rPr lang="en-US" sz="2400" dirty="0">
                <a:effectLst/>
                <a:latin typeface="Times New Roman" panose="02020603050405020304" pitchFamily="18" charset="0"/>
                <a:ea typeface="Times New Roman" panose="02020603050405020304" pitchFamily="18" charset="0"/>
              </a:rPr>
              <a:t>Each</a:t>
            </a:r>
            <a:r>
              <a:rPr lang="en-US" sz="2400" spc="-3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chapter</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should</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begin</a:t>
            </a:r>
            <a:r>
              <a:rPr lang="en-US" sz="2400" spc="-4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on</a:t>
            </a:r>
            <a:r>
              <a:rPr lang="en-US" sz="2400" spc="-4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a:t>
            </a:r>
            <a:r>
              <a:rPr lang="en-US" sz="2400" spc="-3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new</a:t>
            </a:r>
            <a:r>
              <a:rPr lang="en-US" sz="2400" spc="-40" dirty="0">
                <a:effectLst/>
                <a:latin typeface="Times New Roman" panose="02020603050405020304" pitchFamily="18" charset="0"/>
                <a:ea typeface="Times New Roman" panose="02020603050405020304" pitchFamily="18" charset="0"/>
              </a:rPr>
              <a:t> </a:t>
            </a:r>
            <a:r>
              <a:rPr lang="en-US" sz="2400" spc="-20" dirty="0">
                <a:effectLst/>
                <a:latin typeface="Times New Roman" panose="02020603050405020304" pitchFamily="18" charset="0"/>
                <a:ea typeface="Times New Roman" panose="02020603050405020304" pitchFamily="18" charset="0"/>
              </a:rPr>
              <a:t>page</a:t>
            </a:r>
            <a:endParaRPr lang="en-US" sz="2400" dirty="0">
              <a:effectLst/>
              <a:latin typeface="Times New Roman" panose="02020603050405020304" pitchFamily="18" charset="0"/>
              <a:ea typeface="Times New Roman" panose="02020603050405020304" pitchFamily="18" charset="0"/>
            </a:endParaRPr>
          </a:p>
          <a:p>
            <a:pPr marL="139700" marR="0">
              <a:spcBef>
                <a:spcPts val="1365"/>
              </a:spcBef>
              <a:spcAft>
                <a:spcPts val="0"/>
              </a:spcAft>
            </a:pPr>
            <a:r>
              <a:rPr lang="en-US" sz="2400" b="1" spc="-10" dirty="0">
                <a:effectLst/>
                <a:latin typeface="Times New Roman" panose="02020603050405020304" pitchFamily="18" charset="0"/>
                <a:ea typeface="Times New Roman" panose="02020603050405020304" pitchFamily="18" charset="0"/>
              </a:rPr>
              <a:t>7. Alignment:</a:t>
            </a:r>
            <a:endParaRPr lang="en-US" sz="2400" b="1" dirty="0">
              <a:effectLst/>
              <a:latin typeface="Times New Roman" panose="02020603050405020304" pitchFamily="18" charset="0"/>
              <a:ea typeface="Times New Roman" panose="02020603050405020304" pitchFamily="18" charset="0"/>
            </a:endParaRPr>
          </a:p>
          <a:p>
            <a:pPr marL="596900" marR="3706495">
              <a:spcBef>
                <a:spcPts val="15"/>
              </a:spcBef>
              <a:spcAft>
                <a:spcPts val="0"/>
              </a:spcAft>
            </a:pPr>
            <a:r>
              <a:rPr lang="en-US" sz="2400" dirty="0">
                <a:effectLst/>
                <a:latin typeface="Times New Roman" panose="02020603050405020304" pitchFamily="18" charset="0"/>
                <a:ea typeface="Times New Roman" panose="02020603050405020304" pitchFamily="18" charset="0"/>
              </a:rPr>
              <a:t>Title page: Centre </a:t>
            </a:r>
            <a:r>
              <a:rPr lang="en-US" sz="2400" spc="-10" dirty="0">
                <a:effectLst/>
                <a:latin typeface="Times New Roman" panose="02020603050405020304" pitchFamily="18" charset="0"/>
                <a:ea typeface="Times New Roman" panose="02020603050405020304" pitchFamily="18" charset="0"/>
              </a:rPr>
              <a:t>Chapter</a:t>
            </a:r>
            <a:r>
              <a:rPr lang="en-US" sz="2400" spc="-70" dirty="0">
                <a:effectLst/>
                <a:latin typeface="Times New Roman" panose="02020603050405020304" pitchFamily="18" charset="0"/>
                <a:ea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rPr>
              <a:t>heading:</a:t>
            </a:r>
            <a:r>
              <a:rPr lang="en-US" sz="2400" spc="-40" dirty="0">
                <a:effectLst/>
                <a:latin typeface="Times New Roman" panose="02020603050405020304" pitchFamily="18" charset="0"/>
                <a:ea typeface="Times New Roman" panose="02020603050405020304" pitchFamily="18" charset="0"/>
              </a:rPr>
              <a:t> </a:t>
            </a:r>
            <a:r>
              <a:rPr lang="en-US" sz="2400" spc="-10" dirty="0">
                <a:effectLst/>
                <a:latin typeface="Times New Roman" panose="02020603050405020304" pitchFamily="18" charset="0"/>
                <a:ea typeface="Times New Roman" panose="02020603050405020304" pitchFamily="18" charset="0"/>
              </a:rPr>
              <a:t>Centre </a:t>
            </a:r>
            <a:r>
              <a:rPr lang="en-US" sz="2400" dirty="0">
                <a:effectLst/>
                <a:latin typeface="Times New Roman" panose="02020603050405020304" pitchFamily="18" charset="0"/>
                <a:ea typeface="Times New Roman" panose="02020603050405020304" pitchFamily="18" charset="0"/>
              </a:rPr>
              <a:t>Sub-heading : Left Body of text: Justify</a:t>
            </a:r>
          </a:p>
          <a:p>
            <a:pPr marL="596900" marR="3706495">
              <a:spcBef>
                <a:spcPts val="15"/>
              </a:spcBef>
              <a:spcAft>
                <a:spcPts val="0"/>
              </a:spcAft>
            </a:pPr>
            <a:endParaRPr lang="en-US" sz="2800" dirty="0">
              <a:latin typeface="Times New Roman" panose="02020603050405020304" pitchFamily="18" charset="0"/>
              <a:ea typeface="Times New Roman" panose="02020603050405020304" pitchFamily="18" charset="0"/>
            </a:endParaRPr>
          </a:p>
          <a:p>
            <a:pPr marL="139700" marR="0">
              <a:lnSpc>
                <a:spcPct val="100000"/>
              </a:lnSpc>
              <a:spcBef>
                <a:spcPts val="1370"/>
              </a:spcBef>
              <a:spcAft>
                <a:spcPts val="0"/>
              </a:spcAft>
            </a:pPr>
            <a:r>
              <a:rPr lang="en-US" sz="2800" dirty="0">
                <a:effectLst/>
                <a:latin typeface="Times New Roman" panose="02020603050405020304" pitchFamily="18" charset="0"/>
                <a:ea typeface="Times New Roman" panose="02020603050405020304" pitchFamily="18" charset="0"/>
              </a:rPr>
              <a:t>Note: </a:t>
            </a:r>
            <a:r>
              <a:rPr lang="en-US" sz="2000" b="1" i="1" dirty="0">
                <a:effectLst/>
                <a:latin typeface="Times New Roman" panose="02020603050405020304" pitchFamily="18" charset="0"/>
                <a:ea typeface="Times New Roman" panose="02020603050405020304" pitchFamily="18" charset="0"/>
              </a:rPr>
              <a:t>The Faculty of Management expects a high standard of editing of the work submitted to it for examination.</a:t>
            </a:r>
          </a:p>
          <a:p>
            <a:pPr marL="139700" marR="0">
              <a:spcBef>
                <a:spcPts val="0"/>
              </a:spcBef>
              <a:spcAft>
                <a:spcPts val="0"/>
              </a:spcAft>
            </a:pPr>
            <a:r>
              <a:rPr lang="en-US" sz="2000" b="1" i="1" dirty="0">
                <a:effectLst/>
                <a:latin typeface="Times New Roman" panose="02020603050405020304" pitchFamily="18" charset="0"/>
                <a:ea typeface="Times New Roman" panose="02020603050405020304" pitchFamily="18" charset="0"/>
              </a:rPr>
              <a:t>Report writing format should follow the APA styles of citation and references. Except for text in the tables, all other text must always be justified.</a:t>
            </a:r>
          </a:p>
          <a:p>
            <a:pPr marL="139700" marR="0">
              <a:lnSpc>
                <a:spcPct val="100000"/>
              </a:lnSpc>
              <a:spcBef>
                <a:spcPts val="1365"/>
              </a:spcBef>
              <a:spcAft>
                <a:spcPts val="0"/>
              </a:spcAft>
            </a:pPr>
            <a:r>
              <a:rPr lang="en-US" sz="2000" b="1" i="1" dirty="0">
                <a:effectLst/>
                <a:latin typeface="Times New Roman" panose="02020603050405020304" pitchFamily="18" charset="0"/>
                <a:ea typeface="Times New Roman" panose="02020603050405020304" pitchFamily="18" charset="0"/>
              </a:rPr>
              <a:t>Students</a:t>
            </a:r>
            <a:r>
              <a:rPr lang="en-US" sz="2000" b="1" i="1" spc="-25"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are</a:t>
            </a:r>
            <a:r>
              <a:rPr lang="en-US" sz="2000" b="1" i="1" spc="-50"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required</a:t>
            </a:r>
            <a:r>
              <a:rPr lang="en-US" sz="2000" b="1" i="1" spc="-35"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to</a:t>
            </a:r>
            <a:r>
              <a:rPr lang="en-US" sz="2000" b="1" i="1" spc="-30"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follow</a:t>
            </a:r>
            <a:r>
              <a:rPr lang="en-US" sz="2000" b="1" i="1" spc="-40"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the</a:t>
            </a:r>
            <a:r>
              <a:rPr lang="en-US" sz="2000" b="1" i="1" spc="-45"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above</a:t>
            </a:r>
            <a:r>
              <a:rPr lang="en-US" sz="2000" b="1" i="1" spc="-35"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stated</a:t>
            </a:r>
            <a:r>
              <a:rPr lang="en-US" sz="2000" b="1" i="1" spc="-15"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guidelines</a:t>
            </a:r>
            <a:r>
              <a:rPr lang="en-US" sz="2000" b="1" i="1" spc="-30"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and</a:t>
            </a:r>
            <a:r>
              <a:rPr lang="en-US" sz="2000" b="1" i="1" spc="-40"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are</a:t>
            </a:r>
            <a:r>
              <a:rPr lang="en-US" sz="2000" b="1" i="1" spc="-45"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required to</a:t>
            </a:r>
            <a:r>
              <a:rPr lang="en-US" sz="2000" b="1" i="1" spc="-40"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write</a:t>
            </a:r>
            <a:r>
              <a:rPr lang="en-US" sz="2000" b="1" i="1" spc="-45" dirty="0">
                <a:effectLst/>
                <a:latin typeface="Times New Roman" panose="02020603050405020304" pitchFamily="18" charset="0"/>
                <a:ea typeface="Times New Roman" panose="02020603050405020304" pitchFamily="18" charset="0"/>
              </a:rPr>
              <a:t> </a:t>
            </a:r>
            <a:r>
              <a:rPr lang="en-US" sz="2000" b="1" i="1" dirty="0">
                <a:effectLst/>
                <a:latin typeface="Times New Roman" panose="02020603050405020304" pitchFamily="18" charset="0"/>
                <a:ea typeface="Times New Roman" panose="02020603050405020304" pitchFamily="18" charset="0"/>
              </a:rPr>
              <a:t>the internship project report in their own language.</a:t>
            </a:r>
          </a:p>
          <a:p>
            <a:pPr marL="596900" marR="3706495">
              <a:spcBef>
                <a:spcPts val="15"/>
              </a:spcBef>
              <a:spcAft>
                <a:spcPts val="0"/>
              </a:spcAft>
            </a:pP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067689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813</Words>
  <Application>Microsoft Office PowerPoint</Application>
  <PresentationFormat>Widescreen</PresentationFormat>
  <Paragraphs>133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Bachelor of Business Management BBM · Tribhuvan University Bachelors · 4 years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LAB PC</dc:creator>
  <cp:lastModifiedBy>LAB PC</cp:lastModifiedBy>
  <cp:revision>1</cp:revision>
  <cp:lastPrinted>2024-08-28T09:31:02Z</cp:lastPrinted>
  <dcterms:created xsi:type="dcterms:W3CDTF">2024-08-28T07:18:40Z</dcterms:created>
  <dcterms:modified xsi:type="dcterms:W3CDTF">2024-08-28T09:32:40Z</dcterms:modified>
</cp:coreProperties>
</file>